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334" r:id="rId3"/>
    <p:sldId id="319" r:id="rId4"/>
    <p:sldId id="348" r:id="rId5"/>
    <p:sldId id="346" r:id="rId6"/>
    <p:sldId id="333" r:id="rId7"/>
    <p:sldId id="291" r:id="rId8"/>
    <p:sldId id="335" r:id="rId9"/>
    <p:sldId id="336" r:id="rId10"/>
    <p:sldId id="337" r:id="rId11"/>
    <p:sldId id="338" r:id="rId12"/>
    <p:sldId id="339" r:id="rId13"/>
    <p:sldId id="340" r:id="rId14"/>
    <p:sldId id="350" r:id="rId15"/>
    <p:sldId id="341" r:id="rId16"/>
    <p:sldId id="347" r:id="rId17"/>
    <p:sldId id="349" r:id="rId18"/>
    <p:sldId id="343" r:id="rId19"/>
    <p:sldId id="34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C36D95-A5BE-4958-A775-7542374F10F5}">
          <p14:sldIdLst>
            <p14:sldId id="256"/>
            <p14:sldId id="334"/>
            <p14:sldId id="319"/>
            <p14:sldId id="348"/>
            <p14:sldId id="346"/>
            <p14:sldId id="333"/>
          </p14:sldIdLst>
        </p14:section>
        <p14:section name="Content" id="{899A3C30-7AD6-4381-99EC-1B8111F4C411}">
          <p14:sldIdLst>
            <p14:sldId id="291"/>
            <p14:sldId id="335"/>
            <p14:sldId id="336"/>
            <p14:sldId id="337"/>
            <p14:sldId id="338"/>
            <p14:sldId id="339"/>
            <p14:sldId id="340"/>
            <p14:sldId id="350"/>
            <p14:sldId id="341"/>
            <p14:sldId id="347"/>
            <p14:sldId id="349"/>
            <p14:sldId id="343"/>
            <p14:sldId id="345"/>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en Cea" initials="SC" lastIdx="3" clrIdx="0">
    <p:extLst>
      <p:ext uri="{19B8F6BF-5375-455C-9EA6-DF929625EA0E}">
        <p15:presenceInfo xmlns:p15="http://schemas.microsoft.com/office/powerpoint/2012/main" userId="S-1-5-21-505469847-775123935-967980538-1178" providerId="AD"/>
      </p:ext>
    </p:extLst>
  </p:cmAuthor>
  <p:cmAuthor id="2" name="Elisheva Davidoff" initials="ED" lastIdx="1" clrIdx="1">
    <p:extLst>
      <p:ext uri="{19B8F6BF-5375-455C-9EA6-DF929625EA0E}">
        <p15:presenceInfo xmlns:p15="http://schemas.microsoft.com/office/powerpoint/2012/main" userId="S::edavidoff@jcha.us::5d6daec4-7d8c-4d03-b5ef-9940010f8095" providerId="AD"/>
      </p:ext>
    </p:extLst>
  </p:cmAuthor>
  <p:cmAuthor id="3" name="Vivian Brady-Phillips" initials="VB" lastIdx="1" clrIdx="2">
    <p:extLst>
      <p:ext uri="{19B8F6BF-5375-455C-9EA6-DF929625EA0E}">
        <p15:presenceInfo xmlns:p15="http://schemas.microsoft.com/office/powerpoint/2012/main" userId="S::vbrady-phillips@jcha.us::1ea8e087-764e-4a45-9526-72bd9b883ed4" providerId="AD"/>
      </p:ext>
    </p:extLst>
  </p:cmAuthor>
  <p:cmAuthor id="4" name="Ken Pinnock" initials="KP" lastIdx="1" clrIdx="3">
    <p:extLst>
      <p:ext uri="{19B8F6BF-5375-455C-9EA6-DF929625EA0E}">
        <p15:presenceInfo xmlns:p15="http://schemas.microsoft.com/office/powerpoint/2012/main" userId="S::kpinnock@jcha.us::092f15d1-d2e4-4c5d-8845-23c94ed6eb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5765"/>
    <p:restoredTop sz="93469"/>
  </p:normalViewPr>
  <p:slideViewPr>
    <p:cSldViewPr snapToGrid="0" snapToObjects="1">
      <p:cViewPr varScale="1">
        <p:scale>
          <a:sx n="103" d="100"/>
          <a:sy n="103" d="100"/>
        </p:scale>
        <p:origin x="138" y="2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33091E-EE50-D547-9D94-D4F483E9F17D}" type="datetimeFigureOut">
              <a:rPr lang="en-US" smtClean="0"/>
              <a:t>5/3/2021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CA8054-1B3A-DF46-B5F6-1121C51896E9}" type="slidenum">
              <a:rPr lang="en-US" smtClean="0"/>
              <a:t>‹#›</a:t>
            </a:fld>
            <a:endParaRPr lang="en-US" dirty="0"/>
          </a:p>
        </p:txBody>
      </p:sp>
    </p:spTree>
    <p:extLst>
      <p:ext uri="{BB962C8B-B14F-4D97-AF65-F5344CB8AC3E}">
        <p14:creationId xmlns:p14="http://schemas.microsoft.com/office/powerpoint/2010/main" val="765986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36304E-FDE3-4B4F-A3B7-EBE87F3FA5E2}" type="slidenum">
              <a:rPr lang="en-US" smtClean="0"/>
              <a:t>6</a:t>
            </a:fld>
            <a:endParaRPr lang="en-US" dirty="0"/>
          </a:p>
        </p:txBody>
      </p:sp>
    </p:spTree>
    <p:extLst>
      <p:ext uri="{BB962C8B-B14F-4D97-AF65-F5344CB8AC3E}">
        <p14:creationId xmlns:p14="http://schemas.microsoft.com/office/powerpoint/2010/main" val="2725983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eaLnBrk="1" hangingPunct="1">
              <a:lnSpc>
                <a:spcPct val="120000"/>
              </a:lnSpc>
              <a:spcBef>
                <a:spcPts val="1000"/>
              </a:spcBef>
              <a:buClr>
                <a:srgbClr val="B71E42"/>
              </a:buClr>
              <a:defRPr/>
            </a:pPr>
            <a:r>
              <a:rPr lang="en-US" altLang="en-US" dirty="0">
                <a:solidFill>
                  <a:srgbClr val="000000"/>
                </a:solidFill>
                <a:latin typeface="Gill Sans MT" panose="020B0502020104020203" pitchFamily="34" charset="0"/>
              </a:rPr>
              <a:t>JCHA is subject to the authority of the United States Department of Housing &amp; Urban Development;</a:t>
            </a:r>
          </a:p>
          <a:p>
            <a:pPr algn="just" eaLnBrk="1" hangingPunct="1">
              <a:lnSpc>
                <a:spcPct val="120000"/>
              </a:lnSpc>
              <a:spcBef>
                <a:spcPts val="1000"/>
              </a:spcBef>
              <a:buClr>
                <a:srgbClr val="B71E42"/>
              </a:buClr>
              <a:defRPr/>
            </a:pPr>
            <a:r>
              <a:rPr lang="en-US" altLang="en-US" dirty="0">
                <a:solidFill>
                  <a:srgbClr val="000000"/>
                </a:solidFill>
                <a:latin typeface="Gill Sans MT" panose="020B0502020104020203" pitchFamily="34" charset="0"/>
              </a:rPr>
              <a:t>Where both state and federal law encompass the same procurement or public contract, the stricter or more limiting procedure which encourages competition shall be used as required by state and federal law.  </a:t>
            </a:r>
            <a:endParaRPr lang="en-US" altLang="en-US" sz="1050" dirty="0">
              <a:latin typeface="Gill Sans MT" panose="020B0502020104020203" pitchFamily="34" charset="0"/>
            </a:endParaRPr>
          </a:p>
          <a:p>
            <a:endParaRPr lang="en-US" dirty="0"/>
          </a:p>
        </p:txBody>
      </p:sp>
      <p:sp>
        <p:nvSpPr>
          <p:cNvPr id="4" name="Slide Number Placeholder 3"/>
          <p:cNvSpPr>
            <a:spLocks noGrp="1"/>
          </p:cNvSpPr>
          <p:nvPr>
            <p:ph type="sldNum" sz="quarter" idx="5"/>
          </p:nvPr>
        </p:nvSpPr>
        <p:spPr/>
        <p:txBody>
          <a:bodyPr/>
          <a:lstStyle/>
          <a:p>
            <a:fld id="{13CA8054-1B3A-DF46-B5F6-1121C51896E9}" type="slidenum">
              <a:rPr lang="en-US" smtClean="0"/>
              <a:t>8</a:t>
            </a:fld>
            <a:endParaRPr lang="en-US" dirty="0"/>
          </a:p>
        </p:txBody>
      </p:sp>
    </p:spTree>
    <p:extLst>
      <p:ext uri="{BB962C8B-B14F-4D97-AF65-F5344CB8AC3E}">
        <p14:creationId xmlns:p14="http://schemas.microsoft.com/office/powerpoint/2010/main" val="783574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4909C0-34B0-C643-B2CA-85EB56A05FC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009AC2E6-2A1A-554C-8896-99769C45F9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8942EBA7-5094-BF4F-9617-C636E2BCAFA9}"/>
              </a:ext>
            </a:extLst>
          </p:cNvPr>
          <p:cNvSpPr>
            <a:spLocks noGrp="1"/>
          </p:cNvSpPr>
          <p:nvPr>
            <p:ph type="dt" sz="half" idx="10"/>
          </p:nvPr>
        </p:nvSpPr>
        <p:spPr/>
        <p:txBody>
          <a:bodyPr/>
          <a:lstStyle/>
          <a:p>
            <a:fld id="{432C8EC8-F8AA-5848-B589-C7E56A740470}" type="datetimeFigureOut">
              <a:rPr lang="en-US" smtClean="0"/>
              <a:t>5/3/2021</a:t>
            </a:fld>
            <a:endParaRPr lang="en-US" dirty="0"/>
          </a:p>
        </p:txBody>
      </p:sp>
      <p:sp>
        <p:nvSpPr>
          <p:cNvPr id="5" name="Footer Placeholder 4">
            <a:extLst>
              <a:ext uri="{FF2B5EF4-FFF2-40B4-BE49-F238E27FC236}">
                <a16:creationId xmlns:a16="http://schemas.microsoft.com/office/drawing/2014/main" xmlns="" id="{26AF0A4D-0C48-3044-B164-452E166D55E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3E88F000-EDF1-3040-B83F-4E4FC4CE7587}"/>
              </a:ext>
            </a:extLst>
          </p:cNvPr>
          <p:cNvSpPr>
            <a:spLocks noGrp="1"/>
          </p:cNvSpPr>
          <p:nvPr>
            <p:ph type="sldNum" sz="quarter" idx="12"/>
          </p:nvPr>
        </p:nvSpPr>
        <p:spPr/>
        <p:txBody>
          <a:bodyPr/>
          <a:lstStyle/>
          <a:p>
            <a:fld id="{D99CCB21-B590-E54C-A85A-94FF5A78438D}" type="slidenum">
              <a:rPr lang="en-US" smtClean="0"/>
              <a:t>‹#›</a:t>
            </a:fld>
            <a:endParaRPr lang="en-US" dirty="0"/>
          </a:p>
        </p:txBody>
      </p:sp>
    </p:spTree>
    <p:extLst>
      <p:ext uri="{BB962C8B-B14F-4D97-AF65-F5344CB8AC3E}">
        <p14:creationId xmlns:p14="http://schemas.microsoft.com/office/powerpoint/2010/main" val="178471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05CF8F-9E03-1F43-AF43-FD029A6FE18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D2929F4C-05F7-1D40-A286-BF25BA908AD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3AB54CA-4DA9-E544-8C3A-FA9416C2D0C4}"/>
              </a:ext>
            </a:extLst>
          </p:cNvPr>
          <p:cNvSpPr>
            <a:spLocks noGrp="1"/>
          </p:cNvSpPr>
          <p:nvPr>
            <p:ph type="dt" sz="half" idx="10"/>
          </p:nvPr>
        </p:nvSpPr>
        <p:spPr/>
        <p:txBody>
          <a:bodyPr/>
          <a:lstStyle/>
          <a:p>
            <a:fld id="{432C8EC8-F8AA-5848-B589-C7E56A740470}" type="datetimeFigureOut">
              <a:rPr lang="en-US" smtClean="0"/>
              <a:t>5/3/2021</a:t>
            </a:fld>
            <a:endParaRPr lang="en-US" dirty="0"/>
          </a:p>
        </p:txBody>
      </p:sp>
      <p:sp>
        <p:nvSpPr>
          <p:cNvPr id="5" name="Footer Placeholder 4">
            <a:extLst>
              <a:ext uri="{FF2B5EF4-FFF2-40B4-BE49-F238E27FC236}">
                <a16:creationId xmlns:a16="http://schemas.microsoft.com/office/drawing/2014/main" xmlns="" id="{A112BB54-68EE-1643-A687-7780DD8E260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28319F2B-9DA7-874F-B9EB-9CD0225EF66C}"/>
              </a:ext>
            </a:extLst>
          </p:cNvPr>
          <p:cNvSpPr>
            <a:spLocks noGrp="1"/>
          </p:cNvSpPr>
          <p:nvPr>
            <p:ph type="sldNum" sz="quarter" idx="12"/>
          </p:nvPr>
        </p:nvSpPr>
        <p:spPr/>
        <p:txBody>
          <a:bodyPr/>
          <a:lstStyle/>
          <a:p>
            <a:fld id="{D99CCB21-B590-E54C-A85A-94FF5A78438D}" type="slidenum">
              <a:rPr lang="en-US" smtClean="0"/>
              <a:t>‹#›</a:t>
            </a:fld>
            <a:endParaRPr lang="en-US" dirty="0"/>
          </a:p>
        </p:txBody>
      </p:sp>
    </p:spTree>
    <p:extLst>
      <p:ext uri="{BB962C8B-B14F-4D97-AF65-F5344CB8AC3E}">
        <p14:creationId xmlns:p14="http://schemas.microsoft.com/office/powerpoint/2010/main" val="3669574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F803E8F4-0AE5-3F4B-ABD0-F6DF35D8CDA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7CD54DAD-9D99-A049-ADE1-768D2B4E91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67C71CD-424F-A24F-B115-139D1BBFECE6}"/>
              </a:ext>
            </a:extLst>
          </p:cNvPr>
          <p:cNvSpPr>
            <a:spLocks noGrp="1"/>
          </p:cNvSpPr>
          <p:nvPr>
            <p:ph type="dt" sz="half" idx="10"/>
          </p:nvPr>
        </p:nvSpPr>
        <p:spPr/>
        <p:txBody>
          <a:bodyPr/>
          <a:lstStyle/>
          <a:p>
            <a:fld id="{432C8EC8-F8AA-5848-B589-C7E56A740470}" type="datetimeFigureOut">
              <a:rPr lang="en-US" smtClean="0"/>
              <a:t>5/3/2021</a:t>
            </a:fld>
            <a:endParaRPr lang="en-US" dirty="0"/>
          </a:p>
        </p:txBody>
      </p:sp>
      <p:sp>
        <p:nvSpPr>
          <p:cNvPr id="5" name="Footer Placeholder 4">
            <a:extLst>
              <a:ext uri="{FF2B5EF4-FFF2-40B4-BE49-F238E27FC236}">
                <a16:creationId xmlns:a16="http://schemas.microsoft.com/office/drawing/2014/main" xmlns="" id="{A8FEB0F1-0003-F84F-8926-3C5661D893C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462D3DA5-79CA-7542-9FF6-F119E31565B4}"/>
              </a:ext>
            </a:extLst>
          </p:cNvPr>
          <p:cNvSpPr>
            <a:spLocks noGrp="1"/>
          </p:cNvSpPr>
          <p:nvPr>
            <p:ph type="sldNum" sz="quarter" idx="12"/>
          </p:nvPr>
        </p:nvSpPr>
        <p:spPr/>
        <p:txBody>
          <a:bodyPr/>
          <a:lstStyle/>
          <a:p>
            <a:fld id="{D99CCB21-B590-E54C-A85A-94FF5A78438D}" type="slidenum">
              <a:rPr lang="en-US" smtClean="0"/>
              <a:t>‹#›</a:t>
            </a:fld>
            <a:endParaRPr lang="en-US" dirty="0"/>
          </a:p>
        </p:txBody>
      </p:sp>
    </p:spTree>
    <p:extLst>
      <p:ext uri="{BB962C8B-B14F-4D97-AF65-F5344CB8AC3E}">
        <p14:creationId xmlns:p14="http://schemas.microsoft.com/office/powerpoint/2010/main" val="10669978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_0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56FD49-C258-4333-9422-358C976A341C}"/>
              </a:ext>
            </a:extLst>
          </p:cNvPr>
          <p:cNvSpPr>
            <a:spLocks noGrp="1"/>
          </p:cNvSpPr>
          <p:nvPr>
            <p:ph type="ctrTitle" hasCustomPrompt="1"/>
          </p:nvPr>
        </p:nvSpPr>
        <p:spPr>
          <a:xfrm>
            <a:off x="6343650" y="2173288"/>
            <a:ext cx="5143500" cy="2090808"/>
          </a:xfrm>
        </p:spPr>
        <p:txBody>
          <a:bodyPr anchor="b">
            <a:noAutofit/>
          </a:bodyPr>
          <a:lstStyle>
            <a:lvl1pPr algn="l">
              <a:defRPr sz="5400" b="1" cap="all" baseline="0">
                <a:solidFill>
                  <a:schemeClr val="accent1"/>
                </a:solidFill>
                <a:latin typeface="+mj-lt"/>
              </a:defRPr>
            </a:lvl1pPr>
          </a:lstStyle>
          <a:p>
            <a:r>
              <a:rPr lang="en-US" noProof="0" dirty="0"/>
              <a:t>Title comes here</a:t>
            </a:r>
          </a:p>
        </p:txBody>
      </p:sp>
      <p:sp>
        <p:nvSpPr>
          <p:cNvPr id="3" name="Subtitle 2">
            <a:extLst>
              <a:ext uri="{FF2B5EF4-FFF2-40B4-BE49-F238E27FC236}">
                <a16:creationId xmlns:a16="http://schemas.microsoft.com/office/drawing/2014/main" xmlns="" id="{59758E15-A93D-4FB9-843D-1490E27A151B}"/>
              </a:ext>
            </a:extLst>
          </p:cNvPr>
          <p:cNvSpPr>
            <a:spLocks noGrp="1"/>
          </p:cNvSpPr>
          <p:nvPr>
            <p:ph type="subTitle" idx="1"/>
          </p:nvPr>
        </p:nvSpPr>
        <p:spPr>
          <a:xfrm>
            <a:off x="6343650" y="4279971"/>
            <a:ext cx="5143500" cy="503167"/>
          </a:xfrm>
        </p:spPr>
        <p:txBody>
          <a:bodyPr>
            <a:noAutofit/>
          </a:bodyPr>
          <a:lstStyle>
            <a:lvl1pPr marL="0" indent="0" algn="l">
              <a:buNone/>
              <a:defRPr sz="1800" b="0" cap="all"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endParaRPr lang="en-US" noProof="0" dirty="0"/>
          </a:p>
        </p:txBody>
      </p:sp>
      <p:sp>
        <p:nvSpPr>
          <p:cNvPr id="13" name="Picture Placeholder 12">
            <a:extLst>
              <a:ext uri="{FF2B5EF4-FFF2-40B4-BE49-F238E27FC236}">
                <a16:creationId xmlns:a16="http://schemas.microsoft.com/office/drawing/2014/main" xmlns="" id="{BCCC559D-0EC3-432C-B397-6897B366DF36}"/>
              </a:ext>
            </a:extLst>
          </p:cNvPr>
          <p:cNvSpPr>
            <a:spLocks noGrp="1"/>
          </p:cNvSpPr>
          <p:nvPr>
            <p:ph type="pic" sz="quarter" idx="10"/>
          </p:nvPr>
        </p:nvSpPr>
        <p:spPr>
          <a:xfrm>
            <a:off x="710812" y="728545"/>
            <a:ext cx="5305661" cy="5305661"/>
          </a:xfrm>
          <a:prstGeom prst="ellipse">
            <a:avLst/>
          </a:prstGeom>
          <a:solidFill>
            <a:schemeClr val="bg2"/>
          </a:solidFill>
        </p:spPr>
        <p:txBody>
          <a:bodyPr anchor="ctr"/>
          <a:lstStyle>
            <a:lvl1pPr marL="0" indent="0" algn="ctr">
              <a:buNone/>
              <a:defRPr/>
            </a:lvl1pPr>
          </a:lstStyle>
          <a:p>
            <a:r>
              <a:rPr lang="en-US" noProof="0" dirty="0"/>
              <a:t>Click icon to add picture</a:t>
            </a:r>
          </a:p>
        </p:txBody>
      </p:sp>
      <p:grpSp>
        <p:nvGrpSpPr>
          <p:cNvPr id="14" name="Group 13">
            <a:extLst>
              <a:ext uri="{FF2B5EF4-FFF2-40B4-BE49-F238E27FC236}">
                <a16:creationId xmlns:a16="http://schemas.microsoft.com/office/drawing/2014/main" xmlns="" id="{0DC2055F-AE3F-46BE-B57E-A0F1A86D1C36}"/>
              </a:ext>
            </a:extLst>
          </p:cNvPr>
          <p:cNvGrpSpPr/>
          <p:nvPr userDrawn="1"/>
        </p:nvGrpSpPr>
        <p:grpSpPr>
          <a:xfrm>
            <a:off x="-1728305" y="-2049517"/>
            <a:ext cx="8917229" cy="10769768"/>
            <a:chOff x="11114088" y="2241550"/>
            <a:chExt cx="1905000" cy="2354263"/>
          </a:xfrm>
          <a:solidFill>
            <a:schemeClr val="bg2">
              <a:alpha val="91000"/>
            </a:schemeClr>
          </a:solidFill>
        </p:grpSpPr>
        <p:sp>
          <p:nvSpPr>
            <p:cNvPr id="15" name="Freeform 5">
              <a:extLst>
                <a:ext uri="{FF2B5EF4-FFF2-40B4-BE49-F238E27FC236}">
                  <a16:creationId xmlns:a16="http://schemas.microsoft.com/office/drawing/2014/main" xmlns="" id="{C98EF042-A3B8-406D-BC16-153A989F571A}"/>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6" name="Freeform 6">
              <a:extLst>
                <a:ext uri="{FF2B5EF4-FFF2-40B4-BE49-F238E27FC236}">
                  <a16:creationId xmlns:a16="http://schemas.microsoft.com/office/drawing/2014/main" xmlns="" id="{68E5FAC9-A660-4D7A-AC84-0A7C8CC3BB65}"/>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pic>
        <p:nvPicPr>
          <p:cNvPr id="9" name="Picture 8">
            <a:extLst>
              <a:ext uri="{FF2B5EF4-FFF2-40B4-BE49-F238E27FC236}">
                <a16:creationId xmlns:a16="http://schemas.microsoft.com/office/drawing/2014/main" xmlns="" id="{4FE28ACC-E44C-4381-B768-0310810E78D2}"/>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372999" y="1312605"/>
            <a:ext cx="1745251" cy="673365"/>
          </a:xfrm>
          <a:prstGeom prst="rect">
            <a:avLst/>
          </a:prstGeom>
        </p:spPr>
      </p:pic>
      <p:cxnSp>
        <p:nvCxnSpPr>
          <p:cNvPr id="5" name="Straight Connector 4">
            <a:extLst>
              <a:ext uri="{FF2B5EF4-FFF2-40B4-BE49-F238E27FC236}">
                <a16:creationId xmlns:a16="http://schemas.microsoft.com/office/drawing/2014/main" xmlns="" id="{819AFA09-F4B1-493D-BCAD-FF30C20CD1AA}"/>
              </a:ext>
            </a:extLst>
          </p:cNvPr>
          <p:cNvCxnSpPr/>
          <p:nvPr userDrawn="1"/>
        </p:nvCxnSpPr>
        <p:spPr>
          <a:xfrm>
            <a:off x="6469778" y="4233582"/>
            <a:ext cx="253233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3889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313496-8BD8-6F4A-BEFC-E691DA280C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A4EC520-A54C-774C-A2E0-CD725DBF7D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ABC5675-47E5-B443-988A-EFC2A5D52D16}"/>
              </a:ext>
            </a:extLst>
          </p:cNvPr>
          <p:cNvSpPr>
            <a:spLocks noGrp="1"/>
          </p:cNvSpPr>
          <p:nvPr>
            <p:ph type="dt" sz="half" idx="10"/>
          </p:nvPr>
        </p:nvSpPr>
        <p:spPr/>
        <p:txBody>
          <a:bodyPr/>
          <a:lstStyle/>
          <a:p>
            <a:fld id="{432C8EC8-F8AA-5848-B589-C7E56A740470}" type="datetimeFigureOut">
              <a:rPr lang="en-US" smtClean="0"/>
              <a:t>5/3/2021</a:t>
            </a:fld>
            <a:endParaRPr lang="en-US" dirty="0"/>
          </a:p>
        </p:txBody>
      </p:sp>
      <p:sp>
        <p:nvSpPr>
          <p:cNvPr id="5" name="Footer Placeholder 4">
            <a:extLst>
              <a:ext uri="{FF2B5EF4-FFF2-40B4-BE49-F238E27FC236}">
                <a16:creationId xmlns:a16="http://schemas.microsoft.com/office/drawing/2014/main" xmlns="" id="{831640CB-3F3C-AC45-AD4A-1014D8E2A96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FCE5985F-FFDA-914B-AE51-18E473E503D2}"/>
              </a:ext>
            </a:extLst>
          </p:cNvPr>
          <p:cNvSpPr>
            <a:spLocks noGrp="1"/>
          </p:cNvSpPr>
          <p:nvPr>
            <p:ph type="sldNum" sz="quarter" idx="12"/>
          </p:nvPr>
        </p:nvSpPr>
        <p:spPr/>
        <p:txBody>
          <a:bodyPr/>
          <a:lstStyle/>
          <a:p>
            <a:fld id="{D99CCB21-B590-E54C-A85A-94FF5A78438D}" type="slidenum">
              <a:rPr lang="en-US" smtClean="0"/>
              <a:t>‹#›</a:t>
            </a:fld>
            <a:endParaRPr lang="en-US" dirty="0"/>
          </a:p>
        </p:txBody>
      </p:sp>
    </p:spTree>
    <p:extLst>
      <p:ext uri="{BB962C8B-B14F-4D97-AF65-F5344CB8AC3E}">
        <p14:creationId xmlns:p14="http://schemas.microsoft.com/office/powerpoint/2010/main" val="1156886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11BD70-61AF-8648-8438-5A783FB5E6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46014D74-C149-014D-97E8-0B2806DE72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FD611149-7A5E-EC40-B55C-F480DC839076}"/>
              </a:ext>
            </a:extLst>
          </p:cNvPr>
          <p:cNvSpPr>
            <a:spLocks noGrp="1"/>
          </p:cNvSpPr>
          <p:nvPr>
            <p:ph type="dt" sz="half" idx="10"/>
          </p:nvPr>
        </p:nvSpPr>
        <p:spPr/>
        <p:txBody>
          <a:bodyPr/>
          <a:lstStyle/>
          <a:p>
            <a:fld id="{432C8EC8-F8AA-5848-B589-C7E56A740470}" type="datetimeFigureOut">
              <a:rPr lang="en-US" smtClean="0"/>
              <a:t>5/3/2021</a:t>
            </a:fld>
            <a:endParaRPr lang="en-US" dirty="0"/>
          </a:p>
        </p:txBody>
      </p:sp>
      <p:sp>
        <p:nvSpPr>
          <p:cNvPr id="5" name="Footer Placeholder 4">
            <a:extLst>
              <a:ext uri="{FF2B5EF4-FFF2-40B4-BE49-F238E27FC236}">
                <a16:creationId xmlns:a16="http://schemas.microsoft.com/office/drawing/2014/main" xmlns="" id="{BA992A49-A549-384E-B871-F1E579849D8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811617B0-8E6C-7D4E-BC59-E48EE751C04A}"/>
              </a:ext>
            </a:extLst>
          </p:cNvPr>
          <p:cNvSpPr>
            <a:spLocks noGrp="1"/>
          </p:cNvSpPr>
          <p:nvPr>
            <p:ph type="sldNum" sz="quarter" idx="12"/>
          </p:nvPr>
        </p:nvSpPr>
        <p:spPr/>
        <p:txBody>
          <a:bodyPr/>
          <a:lstStyle/>
          <a:p>
            <a:fld id="{D99CCB21-B590-E54C-A85A-94FF5A78438D}" type="slidenum">
              <a:rPr lang="en-US" smtClean="0"/>
              <a:t>‹#›</a:t>
            </a:fld>
            <a:endParaRPr lang="en-US" dirty="0"/>
          </a:p>
        </p:txBody>
      </p:sp>
    </p:spTree>
    <p:extLst>
      <p:ext uri="{BB962C8B-B14F-4D97-AF65-F5344CB8AC3E}">
        <p14:creationId xmlns:p14="http://schemas.microsoft.com/office/powerpoint/2010/main" val="273128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62A1F6-A83E-884E-94A2-F77598BEF1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F37A723C-0A26-F249-8D8E-82988495D10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EEA61684-80C8-1A48-99D8-5673F4A82DF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49A67652-1426-3047-9A73-0F6DD289FBF1}"/>
              </a:ext>
            </a:extLst>
          </p:cNvPr>
          <p:cNvSpPr>
            <a:spLocks noGrp="1"/>
          </p:cNvSpPr>
          <p:nvPr>
            <p:ph type="dt" sz="half" idx="10"/>
          </p:nvPr>
        </p:nvSpPr>
        <p:spPr/>
        <p:txBody>
          <a:bodyPr/>
          <a:lstStyle/>
          <a:p>
            <a:fld id="{432C8EC8-F8AA-5848-B589-C7E56A740470}" type="datetimeFigureOut">
              <a:rPr lang="en-US" smtClean="0"/>
              <a:t>5/3/2021</a:t>
            </a:fld>
            <a:endParaRPr lang="en-US" dirty="0"/>
          </a:p>
        </p:txBody>
      </p:sp>
      <p:sp>
        <p:nvSpPr>
          <p:cNvPr id="6" name="Footer Placeholder 5">
            <a:extLst>
              <a:ext uri="{FF2B5EF4-FFF2-40B4-BE49-F238E27FC236}">
                <a16:creationId xmlns:a16="http://schemas.microsoft.com/office/drawing/2014/main" xmlns="" id="{B8D7BAB4-B588-0F4F-A3FE-547C55E10FC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735E1A14-FC05-6543-948E-FF4B4BE086C7}"/>
              </a:ext>
            </a:extLst>
          </p:cNvPr>
          <p:cNvSpPr>
            <a:spLocks noGrp="1"/>
          </p:cNvSpPr>
          <p:nvPr>
            <p:ph type="sldNum" sz="quarter" idx="12"/>
          </p:nvPr>
        </p:nvSpPr>
        <p:spPr/>
        <p:txBody>
          <a:bodyPr/>
          <a:lstStyle/>
          <a:p>
            <a:fld id="{D99CCB21-B590-E54C-A85A-94FF5A78438D}" type="slidenum">
              <a:rPr lang="en-US" smtClean="0"/>
              <a:t>‹#›</a:t>
            </a:fld>
            <a:endParaRPr lang="en-US" dirty="0"/>
          </a:p>
        </p:txBody>
      </p:sp>
    </p:spTree>
    <p:extLst>
      <p:ext uri="{BB962C8B-B14F-4D97-AF65-F5344CB8AC3E}">
        <p14:creationId xmlns:p14="http://schemas.microsoft.com/office/powerpoint/2010/main" val="3582874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A105A0-F804-0240-88F9-F2364C7D8C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8F4F990A-0935-704D-BB7A-37BE3C9FF2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A33DC973-6004-9C4A-B98C-7373016A3FC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827C94CD-E456-EE40-BCD3-E9022467F1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CDB016E1-8D8C-CD46-AADC-88BD2A9C870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B93A2A8E-CFB6-D849-91A2-43B9BFC86A2E}"/>
              </a:ext>
            </a:extLst>
          </p:cNvPr>
          <p:cNvSpPr>
            <a:spLocks noGrp="1"/>
          </p:cNvSpPr>
          <p:nvPr>
            <p:ph type="dt" sz="half" idx="10"/>
          </p:nvPr>
        </p:nvSpPr>
        <p:spPr/>
        <p:txBody>
          <a:bodyPr/>
          <a:lstStyle/>
          <a:p>
            <a:fld id="{432C8EC8-F8AA-5848-B589-C7E56A740470}" type="datetimeFigureOut">
              <a:rPr lang="en-US" smtClean="0"/>
              <a:t>5/3/2021</a:t>
            </a:fld>
            <a:endParaRPr lang="en-US" dirty="0"/>
          </a:p>
        </p:txBody>
      </p:sp>
      <p:sp>
        <p:nvSpPr>
          <p:cNvPr id="8" name="Footer Placeholder 7">
            <a:extLst>
              <a:ext uri="{FF2B5EF4-FFF2-40B4-BE49-F238E27FC236}">
                <a16:creationId xmlns:a16="http://schemas.microsoft.com/office/drawing/2014/main" xmlns="" id="{ED44B3C9-22CF-4649-9022-28BCBD1DC50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52451DCD-C08D-3B46-904A-B5C60F9694B2}"/>
              </a:ext>
            </a:extLst>
          </p:cNvPr>
          <p:cNvSpPr>
            <a:spLocks noGrp="1"/>
          </p:cNvSpPr>
          <p:nvPr>
            <p:ph type="sldNum" sz="quarter" idx="12"/>
          </p:nvPr>
        </p:nvSpPr>
        <p:spPr/>
        <p:txBody>
          <a:bodyPr/>
          <a:lstStyle/>
          <a:p>
            <a:fld id="{D99CCB21-B590-E54C-A85A-94FF5A78438D}" type="slidenum">
              <a:rPr lang="en-US" smtClean="0"/>
              <a:t>‹#›</a:t>
            </a:fld>
            <a:endParaRPr lang="en-US" dirty="0"/>
          </a:p>
        </p:txBody>
      </p:sp>
    </p:spTree>
    <p:extLst>
      <p:ext uri="{BB962C8B-B14F-4D97-AF65-F5344CB8AC3E}">
        <p14:creationId xmlns:p14="http://schemas.microsoft.com/office/powerpoint/2010/main" val="818972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C941CA-288A-D944-94D0-E6FB3AD9045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5D72E321-44AA-984B-A846-616A4F40BDF9}"/>
              </a:ext>
            </a:extLst>
          </p:cNvPr>
          <p:cNvSpPr>
            <a:spLocks noGrp="1"/>
          </p:cNvSpPr>
          <p:nvPr>
            <p:ph type="dt" sz="half" idx="10"/>
          </p:nvPr>
        </p:nvSpPr>
        <p:spPr/>
        <p:txBody>
          <a:bodyPr/>
          <a:lstStyle/>
          <a:p>
            <a:fld id="{432C8EC8-F8AA-5848-B589-C7E56A740470}" type="datetimeFigureOut">
              <a:rPr lang="en-US" smtClean="0"/>
              <a:t>5/3/2021</a:t>
            </a:fld>
            <a:endParaRPr lang="en-US" dirty="0"/>
          </a:p>
        </p:txBody>
      </p:sp>
      <p:sp>
        <p:nvSpPr>
          <p:cNvPr id="4" name="Footer Placeholder 3">
            <a:extLst>
              <a:ext uri="{FF2B5EF4-FFF2-40B4-BE49-F238E27FC236}">
                <a16:creationId xmlns:a16="http://schemas.microsoft.com/office/drawing/2014/main" xmlns="" id="{3C42B075-CE9B-3641-B806-138E0CA5BAA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E39B29A3-B74B-D542-B032-0858E544EEB5}"/>
              </a:ext>
            </a:extLst>
          </p:cNvPr>
          <p:cNvSpPr>
            <a:spLocks noGrp="1"/>
          </p:cNvSpPr>
          <p:nvPr>
            <p:ph type="sldNum" sz="quarter" idx="12"/>
          </p:nvPr>
        </p:nvSpPr>
        <p:spPr/>
        <p:txBody>
          <a:bodyPr/>
          <a:lstStyle/>
          <a:p>
            <a:fld id="{D99CCB21-B590-E54C-A85A-94FF5A78438D}" type="slidenum">
              <a:rPr lang="en-US" smtClean="0"/>
              <a:t>‹#›</a:t>
            </a:fld>
            <a:endParaRPr lang="en-US" dirty="0"/>
          </a:p>
        </p:txBody>
      </p:sp>
    </p:spTree>
    <p:extLst>
      <p:ext uri="{BB962C8B-B14F-4D97-AF65-F5344CB8AC3E}">
        <p14:creationId xmlns:p14="http://schemas.microsoft.com/office/powerpoint/2010/main" val="1837376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D291DC88-0967-2247-BC00-BEB9B721B586}"/>
              </a:ext>
            </a:extLst>
          </p:cNvPr>
          <p:cNvSpPr>
            <a:spLocks noGrp="1"/>
          </p:cNvSpPr>
          <p:nvPr>
            <p:ph type="dt" sz="half" idx="10"/>
          </p:nvPr>
        </p:nvSpPr>
        <p:spPr/>
        <p:txBody>
          <a:bodyPr/>
          <a:lstStyle/>
          <a:p>
            <a:fld id="{432C8EC8-F8AA-5848-B589-C7E56A740470}" type="datetimeFigureOut">
              <a:rPr lang="en-US" smtClean="0"/>
              <a:t>5/3/2021</a:t>
            </a:fld>
            <a:endParaRPr lang="en-US" dirty="0"/>
          </a:p>
        </p:txBody>
      </p:sp>
      <p:sp>
        <p:nvSpPr>
          <p:cNvPr id="3" name="Footer Placeholder 2">
            <a:extLst>
              <a:ext uri="{FF2B5EF4-FFF2-40B4-BE49-F238E27FC236}">
                <a16:creationId xmlns:a16="http://schemas.microsoft.com/office/drawing/2014/main" xmlns="" id="{B02EF70B-EFAB-5B4F-A1E0-62D2A39C05E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72DBFA86-029E-D24E-B11F-A0D7ECD4364C}"/>
              </a:ext>
            </a:extLst>
          </p:cNvPr>
          <p:cNvSpPr>
            <a:spLocks noGrp="1"/>
          </p:cNvSpPr>
          <p:nvPr>
            <p:ph type="sldNum" sz="quarter" idx="12"/>
          </p:nvPr>
        </p:nvSpPr>
        <p:spPr/>
        <p:txBody>
          <a:bodyPr/>
          <a:lstStyle/>
          <a:p>
            <a:fld id="{D99CCB21-B590-E54C-A85A-94FF5A78438D}" type="slidenum">
              <a:rPr lang="en-US" smtClean="0"/>
              <a:t>‹#›</a:t>
            </a:fld>
            <a:endParaRPr lang="en-US" dirty="0"/>
          </a:p>
        </p:txBody>
      </p:sp>
    </p:spTree>
    <p:extLst>
      <p:ext uri="{BB962C8B-B14F-4D97-AF65-F5344CB8AC3E}">
        <p14:creationId xmlns:p14="http://schemas.microsoft.com/office/powerpoint/2010/main" val="175615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7203CB-291E-364B-9716-BF2FBD95F9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C0BBBDCB-7505-F94F-B1C7-AC7008472D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207C3623-1B5E-B24F-8D2E-01BAE2CD3A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64B1435-7C2B-2D47-A4A1-EFAE47C49743}"/>
              </a:ext>
            </a:extLst>
          </p:cNvPr>
          <p:cNvSpPr>
            <a:spLocks noGrp="1"/>
          </p:cNvSpPr>
          <p:nvPr>
            <p:ph type="dt" sz="half" idx="10"/>
          </p:nvPr>
        </p:nvSpPr>
        <p:spPr/>
        <p:txBody>
          <a:bodyPr/>
          <a:lstStyle/>
          <a:p>
            <a:fld id="{432C8EC8-F8AA-5848-B589-C7E56A740470}" type="datetimeFigureOut">
              <a:rPr lang="en-US" smtClean="0"/>
              <a:t>5/3/2021</a:t>
            </a:fld>
            <a:endParaRPr lang="en-US" dirty="0"/>
          </a:p>
        </p:txBody>
      </p:sp>
      <p:sp>
        <p:nvSpPr>
          <p:cNvPr id="6" name="Footer Placeholder 5">
            <a:extLst>
              <a:ext uri="{FF2B5EF4-FFF2-40B4-BE49-F238E27FC236}">
                <a16:creationId xmlns:a16="http://schemas.microsoft.com/office/drawing/2014/main" xmlns="" id="{F65E32DE-D402-0046-B34E-8A539BE9683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5357DBC0-1733-4841-9EC3-99EA58EFDF18}"/>
              </a:ext>
            </a:extLst>
          </p:cNvPr>
          <p:cNvSpPr>
            <a:spLocks noGrp="1"/>
          </p:cNvSpPr>
          <p:nvPr>
            <p:ph type="sldNum" sz="quarter" idx="12"/>
          </p:nvPr>
        </p:nvSpPr>
        <p:spPr/>
        <p:txBody>
          <a:bodyPr/>
          <a:lstStyle/>
          <a:p>
            <a:fld id="{D99CCB21-B590-E54C-A85A-94FF5A78438D}" type="slidenum">
              <a:rPr lang="en-US" smtClean="0"/>
              <a:t>‹#›</a:t>
            </a:fld>
            <a:endParaRPr lang="en-US" dirty="0"/>
          </a:p>
        </p:txBody>
      </p:sp>
    </p:spTree>
    <p:extLst>
      <p:ext uri="{BB962C8B-B14F-4D97-AF65-F5344CB8AC3E}">
        <p14:creationId xmlns:p14="http://schemas.microsoft.com/office/powerpoint/2010/main" val="140773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39E773-E004-4946-A80D-3DBDE40B77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F724828F-45A8-B641-A4C8-385BF74D62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xmlns="" id="{D2B32CE2-E78A-2A45-81C5-6393A53EF6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2EBADEA1-EBEB-0C40-BFEB-9AC95AAA2B11}"/>
              </a:ext>
            </a:extLst>
          </p:cNvPr>
          <p:cNvSpPr>
            <a:spLocks noGrp="1"/>
          </p:cNvSpPr>
          <p:nvPr>
            <p:ph type="dt" sz="half" idx="10"/>
          </p:nvPr>
        </p:nvSpPr>
        <p:spPr/>
        <p:txBody>
          <a:bodyPr/>
          <a:lstStyle/>
          <a:p>
            <a:fld id="{432C8EC8-F8AA-5848-B589-C7E56A740470}" type="datetimeFigureOut">
              <a:rPr lang="en-US" smtClean="0"/>
              <a:t>5/3/2021</a:t>
            </a:fld>
            <a:endParaRPr lang="en-US" dirty="0"/>
          </a:p>
        </p:txBody>
      </p:sp>
      <p:sp>
        <p:nvSpPr>
          <p:cNvPr id="6" name="Footer Placeholder 5">
            <a:extLst>
              <a:ext uri="{FF2B5EF4-FFF2-40B4-BE49-F238E27FC236}">
                <a16:creationId xmlns:a16="http://schemas.microsoft.com/office/drawing/2014/main" xmlns="" id="{01A017C6-2555-574E-91D0-E99F7E5ED65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608166BE-8FA0-3941-A24E-5D102F19E287}"/>
              </a:ext>
            </a:extLst>
          </p:cNvPr>
          <p:cNvSpPr>
            <a:spLocks noGrp="1"/>
          </p:cNvSpPr>
          <p:nvPr>
            <p:ph type="sldNum" sz="quarter" idx="12"/>
          </p:nvPr>
        </p:nvSpPr>
        <p:spPr/>
        <p:txBody>
          <a:bodyPr/>
          <a:lstStyle/>
          <a:p>
            <a:fld id="{D99CCB21-B590-E54C-A85A-94FF5A78438D}" type="slidenum">
              <a:rPr lang="en-US" smtClean="0"/>
              <a:t>‹#›</a:t>
            </a:fld>
            <a:endParaRPr lang="en-US" dirty="0"/>
          </a:p>
        </p:txBody>
      </p:sp>
    </p:spTree>
    <p:extLst>
      <p:ext uri="{BB962C8B-B14F-4D97-AF65-F5344CB8AC3E}">
        <p14:creationId xmlns:p14="http://schemas.microsoft.com/office/powerpoint/2010/main" val="2444226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26EBA92-A165-2944-94BB-9A394D0279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85F52C06-1BEB-774D-9DBD-A0ABA90D2A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8EFDB03-DC2E-7747-B88A-A41FCE8E63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2C8EC8-F8AA-5848-B589-C7E56A740470}" type="datetimeFigureOut">
              <a:rPr lang="en-US" smtClean="0"/>
              <a:t>5/3/2021</a:t>
            </a:fld>
            <a:endParaRPr lang="en-US" dirty="0"/>
          </a:p>
        </p:txBody>
      </p:sp>
      <p:sp>
        <p:nvSpPr>
          <p:cNvPr id="5" name="Footer Placeholder 4">
            <a:extLst>
              <a:ext uri="{FF2B5EF4-FFF2-40B4-BE49-F238E27FC236}">
                <a16:creationId xmlns:a16="http://schemas.microsoft.com/office/drawing/2014/main" xmlns="" id="{D00709AD-3A8D-8741-8ADE-0B57860F0C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xmlns="" id="{3392F155-6AA4-B64F-BBC4-7EC48B2944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9CCB21-B590-E54C-A85A-94FF5A78438D}" type="slidenum">
              <a:rPr lang="en-US" smtClean="0"/>
              <a:t>‹#›</a:t>
            </a:fld>
            <a:endParaRPr lang="en-US" dirty="0"/>
          </a:p>
        </p:txBody>
      </p:sp>
    </p:spTree>
    <p:extLst>
      <p:ext uri="{BB962C8B-B14F-4D97-AF65-F5344CB8AC3E}">
        <p14:creationId xmlns:p14="http://schemas.microsoft.com/office/powerpoint/2010/main" val="1571698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768512-AF35-114A-B7B1-707013715AE5}"/>
              </a:ext>
            </a:extLst>
          </p:cNvPr>
          <p:cNvSpPr>
            <a:spLocks noGrp="1"/>
          </p:cNvSpPr>
          <p:nvPr>
            <p:ph type="ctrTitle"/>
          </p:nvPr>
        </p:nvSpPr>
        <p:spPr>
          <a:xfrm>
            <a:off x="1524000" y="685574"/>
            <a:ext cx="9144000" cy="2387600"/>
          </a:xfrm>
        </p:spPr>
        <p:txBody>
          <a:bodyPr>
            <a:normAutofit/>
          </a:bodyPr>
          <a:lstStyle/>
          <a:p>
            <a:r>
              <a:rPr lang="en-US" sz="3200" b="1" cap="all" dirty="0">
                <a:solidFill>
                  <a:prstClr val="black"/>
                </a:solidFill>
                <a:latin typeface="Gill Sans MT" panose="020B0502020104020203" pitchFamily="34" charset="0"/>
                <a:cs typeface="Aharoni" panose="02010803020104030203" pitchFamily="2" charset="-79"/>
              </a:rPr>
              <a:t>Holland Gardens Resident Meeting</a:t>
            </a:r>
            <a:br>
              <a:rPr lang="en-US" sz="3200" b="1" cap="all" dirty="0">
                <a:solidFill>
                  <a:prstClr val="black"/>
                </a:solidFill>
                <a:latin typeface="Gill Sans MT" panose="020B0502020104020203" pitchFamily="34" charset="0"/>
                <a:cs typeface="Aharoni" panose="02010803020104030203" pitchFamily="2" charset="-79"/>
              </a:rPr>
            </a:br>
            <a:r>
              <a:rPr lang="en-US" sz="3200" b="1" cap="all" dirty="0">
                <a:solidFill>
                  <a:prstClr val="black"/>
                </a:solidFill>
                <a:latin typeface="Gill Sans MT" panose="020B0502020104020203" pitchFamily="34" charset="0"/>
                <a:cs typeface="Aharoni" panose="02010803020104030203" pitchFamily="2" charset="-79"/>
              </a:rPr>
              <a:t>Procurement Process OVERVIEW</a:t>
            </a:r>
            <a:endParaRPr lang="en-US" sz="3200" b="1" dirty="0">
              <a:latin typeface="Gill Sans MT" panose="020B0502020104020203" pitchFamily="34" charset="0"/>
              <a:cs typeface="Aharoni" panose="02010803020104030203" pitchFamily="2" charset="-79"/>
            </a:endParaRPr>
          </a:p>
        </p:txBody>
      </p:sp>
      <p:sp>
        <p:nvSpPr>
          <p:cNvPr id="3" name="Subtitle 2">
            <a:extLst>
              <a:ext uri="{FF2B5EF4-FFF2-40B4-BE49-F238E27FC236}">
                <a16:creationId xmlns:a16="http://schemas.microsoft.com/office/drawing/2014/main" xmlns="" id="{91E3584D-000F-4B4E-B0C7-6D813B6FD9A1}"/>
              </a:ext>
            </a:extLst>
          </p:cNvPr>
          <p:cNvSpPr>
            <a:spLocks noGrp="1"/>
          </p:cNvSpPr>
          <p:nvPr>
            <p:ph type="subTitle" idx="1"/>
          </p:nvPr>
        </p:nvSpPr>
        <p:spPr>
          <a:xfrm>
            <a:off x="1524000" y="3602038"/>
            <a:ext cx="9144000" cy="686933"/>
          </a:xfrm>
        </p:spPr>
        <p:txBody>
          <a:bodyPr>
            <a:normAutofit fontScale="85000" lnSpcReduction="20000"/>
          </a:bodyPr>
          <a:lstStyle/>
          <a:p>
            <a:r>
              <a:rPr lang="en-US" dirty="0"/>
              <a:t>Monday, May 3, 2020</a:t>
            </a:r>
          </a:p>
          <a:p>
            <a:r>
              <a:rPr lang="en-US" dirty="0"/>
              <a:t>6:00 PM via ZOOM</a:t>
            </a:r>
          </a:p>
          <a:p>
            <a:endParaRPr lang="en-US" dirty="0"/>
          </a:p>
        </p:txBody>
      </p:sp>
      <p:pic>
        <p:nvPicPr>
          <p:cNvPr id="5" name="Picture 4" descr="A picture containing logo&#10;&#10;Description automatically generated">
            <a:extLst>
              <a:ext uri="{FF2B5EF4-FFF2-40B4-BE49-F238E27FC236}">
                <a16:creationId xmlns:a16="http://schemas.microsoft.com/office/drawing/2014/main" xmlns="" id="{CB180EAC-A92D-C246-8A5E-DFD8B17939B7}"/>
              </a:ext>
            </a:extLst>
          </p:cNvPr>
          <p:cNvPicPr>
            <a:picLocks noChangeAspect="1"/>
          </p:cNvPicPr>
          <p:nvPr/>
        </p:nvPicPr>
        <p:blipFill>
          <a:blip r:embed="rId2"/>
          <a:stretch>
            <a:fillRect/>
          </a:stretch>
        </p:blipFill>
        <p:spPr>
          <a:xfrm>
            <a:off x="8177646" y="5346700"/>
            <a:ext cx="3733800" cy="1193800"/>
          </a:xfrm>
          <a:prstGeom prst="rect">
            <a:avLst/>
          </a:prstGeom>
        </p:spPr>
      </p:pic>
    </p:spTree>
    <p:extLst>
      <p:ext uri="{BB962C8B-B14F-4D97-AF65-F5344CB8AC3E}">
        <p14:creationId xmlns:p14="http://schemas.microsoft.com/office/powerpoint/2010/main" val="32010304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43D912-FE8A-4965-80C9-4932FB30FA54}"/>
              </a:ext>
            </a:extLst>
          </p:cNvPr>
          <p:cNvSpPr>
            <a:spLocks noGrp="1"/>
          </p:cNvSpPr>
          <p:nvPr>
            <p:ph type="title"/>
          </p:nvPr>
        </p:nvSpPr>
        <p:spPr/>
        <p:txBody>
          <a:bodyPr>
            <a:normAutofit/>
          </a:bodyPr>
          <a:lstStyle/>
          <a:p>
            <a:r>
              <a:rPr lang="en-US" altLang="en-US" sz="3600" b="1" dirty="0">
                <a:latin typeface="Gill Sans MT" panose="020B0502020104020203" pitchFamily="34" charset="0"/>
                <a:cs typeface="Aharoni" panose="02010803020104030203" pitchFamily="2" charset="-79"/>
              </a:rPr>
              <a:t>PROCUREMENT METHODS</a:t>
            </a:r>
            <a:endParaRPr lang="en-US" sz="3600" b="1" dirty="0">
              <a:latin typeface="Gill Sans MT" panose="020B0502020104020203" pitchFamily="34" charset="0"/>
              <a:cs typeface="Aharoni" panose="02010803020104030203" pitchFamily="2" charset="-79"/>
            </a:endParaRPr>
          </a:p>
        </p:txBody>
      </p:sp>
      <p:sp>
        <p:nvSpPr>
          <p:cNvPr id="4" name="TextBox 3">
            <a:extLst>
              <a:ext uri="{FF2B5EF4-FFF2-40B4-BE49-F238E27FC236}">
                <a16:creationId xmlns:a16="http://schemas.microsoft.com/office/drawing/2014/main" xmlns="" id="{62E98470-122F-47D4-8D72-68E841B31BAE}"/>
              </a:ext>
            </a:extLst>
          </p:cNvPr>
          <p:cNvSpPr txBox="1"/>
          <p:nvPr/>
        </p:nvSpPr>
        <p:spPr>
          <a:xfrm>
            <a:off x="838200" y="1565564"/>
            <a:ext cx="10515600" cy="1107996"/>
          </a:xfrm>
          <a:prstGeom prst="rect">
            <a:avLst/>
          </a:prstGeom>
          <a:noFill/>
        </p:spPr>
        <p:txBody>
          <a:bodyPr wrap="square" rtlCol="0">
            <a:spAutoFit/>
          </a:bodyPr>
          <a:lstStyle/>
          <a:p>
            <a:pPr marL="285750" indent="-285750">
              <a:buFont typeface="Arial" panose="020B0604020202020204" pitchFamily="34" charset="0"/>
              <a:buChar char="•"/>
            </a:pPr>
            <a:r>
              <a:rPr lang="en-US" altLang="en-US" sz="2400" dirty="0">
                <a:effectLst>
                  <a:outerShdw blurRad="38100" dist="38100" dir="2700000" algn="tl">
                    <a:srgbClr val="C0C0C0"/>
                  </a:outerShdw>
                </a:effectLst>
                <a:latin typeface="Arial" panose="020B0604020202020204" pitchFamily="34" charset="0"/>
                <a:cs typeface="Arial" panose="020B0604020202020204" pitchFamily="34" charset="0"/>
              </a:rPr>
              <a:t>JCHA utilizes different purchase methods depending on type of goods or services needed and threshold limits:</a:t>
            </a:r>
            <a:endParaRPr lang="en-US" sz="2400" dirty="0">
              <a:latin typeface="Arial" panose="020B0604020202020204" pitchFamily="34" charset="0"/>
              <a:cs typeface="Arial" panose="020B0604020202020204" pitchFamily="34" charset="0"/>
            </a:endParaRPr>
          </a:p>
          <a:p>
            <a:endParaRPr lang="en-US" dirty="0"/>
          </a:p>
        </p:txBody>
      </p:sp>
      <p:pic>
        <p:nvPicPr>
          <p:cNvPr id="7" name="Picture 6">
            <a:extLst>
              <a:ext uri="{FF2B5EF4-FFF2-40B4-BE49-F238E27FC236}">
                <a16:creationId xmlns:a16="http://schemas.microsoft.com/office/drawing/2014/main" xmlns="" id="{C8B0018C-BD2F-4C26-B8D4-F3869F7438C0}"/>
              </a:ext>
            </a:extLst>
          </p:cNvPr>
          <p:cNvPicPr>
            <a:picLocks noChangeAspect="1"/>
          </p:cNvPicPr>
          <p:nvPr/>
        </p:nvPicPr>
        <p:blipFill>
          <a:blip r:embed="rId2"/>
          <a:stretch>
            <a:fillRect/>
          </a:stretch>
        </p:blipFill>
        <p:spPr>
          <a:xfrm>
            <a:off x="8965681" y="5535029"/>
            <a:ext cx="2632761" cy="891741"/>
          </a:xfrm>
          <a:prstGeom prst="rect">
            <a:avLst/>
          </a:prstGeom>
        </p:spPr>
      </p:pic>
      <p:sp>
        <p:nvSpPr>
          <p:cNvPr id="6" name="Content Placeholder 5">
            <a:extLst>
              <a:ext uri="{FF2B5EF4-FFF2-40B4-BE49-F238E27FC236}">
                <a16:creationId xmlns:a16="http://schemas.microsoft.com/office/drawing/2014/main" xmlns="" id="{36EFE734-5C62-495D-AB68-13078D30272C}"/>
              </a:ext>
            </a:extLst>
          </p:cNvPr>
          <p:cNvSpPr>
            <a:spLocks noGrp="1"/>
          </p:cNvSpPr>
          <p:nvPr>
            <p:ph idx="1"/>
          </p:nvPr>
        </p:nvSpPr>
        <p:spPr>
          <a:xfrm>
            <a:off x="838200" y="3047999"/>
            <a:ext cx="10515600" cy="3128963"/>
          </a:xfrm>
        </p:spPr>
        <p:txBody>
          <a:bodyPr>
            <a:normAutofit/>
          </a:bodyPr>
          <a:lstStyle/>
          <a:p>
            <a:pPr eaLnBrk="1" hangingPunct="1">
              <a:lnSpc>
                <a:spcPct val="85000"/>
              </a:lnSpc>
              <a:buFont typeface="Wingdings" panose="05000000000000000000" pitchFamily="2" charset="2"/>
              <a:buChar char="§"/>
              <a:defRPr/>
            </a:pPr>
            <a:r>
              <a:rPr lang="en-US" altLang="en-US" sz="2400" dirty="0">
                <a:effectLst>
                  <a:outerShdw blurRad="38100" dist="38100" dir="2700000" algn="tl">
                    <a:srgbClr val="C0C0C0"/>
                  </a:outerShdw>
                </a:effectLst>
              </a:rPr>
              <a:t>Small purchase method</a:t>
            </a:r>
            <a:endParaRPr lang="en-US" altLang="en-US" sz="2400" b="1" dirty="0">
              <a:effectLst>
                <a:outerShdw blurRad="38100" dist="38100" dir="2700000" algn="tl">
                  <a:srgbClr val="C0C0C0"/>
                </a:outerShdw>
              </a:effectLst>
            </a:endParaRPr>
          </a:p>
          <a:p>
            <a:pPr eaLnBrk="1" hangingPunct="1">
              <a:lnSpc>
                <a:spcPct val="85000"/>
              </a:lnSpc>
              <a:buFont typeface="Wingdings" panose="05000000000000000000" pitchFamily="2" charset="2"/>
              <a:buChar char="§"/>
              <a:defRPr/>
            </a:pPr>
            <a:r>
              <a:rPr lang="en-US" altLang="en-US" sz="2400" dirty="0">
                <a:effectLst>
                  <a:outerShdw blurRad="38100" dist="38100" dir="2700000" algn="tl">
                    <a:srgbClr val="C0C0C0"/>
                  </a:outerShdw>
                </a:effectLst>
              </a:rPr>
              <a:t>Invitation to Bid</a:t>
            </a:r>
          </a:p>
          <a:p>
            <a:pPr eaLnBrk="1" hangingPunct="1">
              <a:lnSpc>
                <a:spcPct val="85000"/>
              </a:lnSpc>
              <a:buFont typeface="Wingdings" panose="05000000000000000000" pitchFamily="2" charset="2"/>
              <a:buChar char="§"/>
              <a:defRPr/>
            </a:pPr>
            <a:r>
              <a:rPr lang="en-US" altLang="en-US" sz="2400" dirty="0">
                <a:effectLst>
                  <a:outerShdw blurRad="38100" dist="38100" dir="2700000" algn="tl">
                    <a:srgbClr val="C0C0C0"/>
                  </a:outerShdw>
                </a:effectLst>
              </a:rPr>
              <a:t>Non-competitive/Emergency proposal procedures</a:t>
            </a:r>
          </a:p>
          <a:p>
            <a:pPr eaLnBrk="1" hangingPunct="1">
              <a:lnSpc>
                <a:spcPct val="85000"/>
              </a:lnSpc>
              <a:buFont typeface="Wingdings" panose="05000000000000000000" pitchFamily="2" charset="2"/>
              <a:buChar char="§"/>
              <a:defRPr/>
            </a:pPr>
            <a:r>
              <a:rPr lang="en-US" altLang="en-US" sz="2400" dirty="0">
                <a:effectLst>
                  <a:outerShdw blurRad="38100" dist="38100" dir="2700000" algn="tl">
                    <a:srgbClr val="C0C0C0"/>
                  </a:outerShdw>
                </a:effectLst>
              </a:rPr>
              <a:t>Requests for Qualifications</a:t>
            </a:r>
          </a:p>
          <a:p>
            <a:pPr eaLnBrk="1" hangingPunct="1">
              <a:lnSpc>
                <a:spcPct val="85000"/>
              </a:lnSpc>
              <a:buFont typeface="Wingdings" panose="05000000000000000000" pitchFamily="2" charset="2"/>
              <a:buChar char="§"/>
              <a:defRPr/>
            </a:pPr>
            <a:r>
              <a:rPr lang="en-US" altLang="en-US" sz="2400" dirty="0">
                <a:solidFill>
                  <a:srgbClr val="FF0000"/>
                </a:solidFill>
                <a:effectLst>
                  <a:outerShdw blurRad="38100" dist="38100" dir="2700000" algn="tl">
                    <a:srgbClr val="C0C0C0"/>
                  </a:outerShdw>
                </a:effectLst>
              </a:rPr>
              <a:t>Request for Proposal (RFP) method</a:t>
            </a:r>
          </a:p>
          <a:p>
            <a:pPr lvl="1">
              <a:lnSpc>
                <a:spcPct val="85000"/>
              </a:lnSpc>
              <a:buFont typeface="Wingdings" panose="05000000000000000000" pitchFamily="2" charset="2"/>
              <a:buChar char="§"/>
              <a:defRPr/>
            </a:pPr>
            <a:r>
              <a:rPr lang="en-US" altLang="en-US" dirty="0">
                <a:solidFill>
                  <a:srgbClr val="FF0000"/>
                </a:solidFill>
              </a:rPr>
              <a:t>Requires /scope of services that is result-oriented vs. only bottom-line price</a:t>
            </a:r>
          </a:p>
          <a:p>
            <a:endParaRPr lang="en-US" dirty="0"/>
          </a:p>
        </p:txBody>
      </p:sp>
    </p:spTree>
    <p:extLst>
      <p:ext uri="{BB962C8B-B14F-4D97-AF65-F5344CB8AC3E}">
        <p14:creationId xmlns:p14="http://schemas.microsoft.com/office/powerpoint/2010/main" val="158676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43D912-FE8A-4965-80C9-4932FB30FA54}"/>
              </a:ext>
            </a:extLst>
          </p:cNvPr>
          <p:cNvSpPr>
            <a:spLocks noGrp="1"/>
          </p:cNvSpPr>
          <p:nvPr>
            <p:ph type="title"/>
          </p:nvPr>
        </p:nvSpPr>
        <p:spPr/>
        <p:txBody>
          <a:bodyPr>
            <a:normAutofit/>
          </a:bodyPr>
          <a:lstStyle/>
          <a:p>
            <a:r>
              <a:rPr lang="en-US" altLang="en-US" sz="3600" b="1" dirty="0">
                <a:latin typeface="Gill Sans MT" panose="020B0502020104020203" pitchFamily="34" charset="0"/>
                <a:cs typeface="Aharoni" panose="02010803020104030203" pitchFamily="2" charset="-79"/>
              </a:rPr>
              <a:t>PUBLIC BIDS vs </a:t>
            </a:r>
            <a:br>
              <a:rPr lang="en-US" altLang="en-US" sz="3600" b="1" dirty="0">
                <a:latin typeface="Gill Sans MT" panose="020B0502020104020203" pitchFamily="34" charset="0"/>
                <a:cs typeface="Aharoni" panose="02010803020104030203" pitchFamily="2" charset="-79"/>
              </a:rPr>
            </a:br>
            <a:r>
              <a:rPr lang="en-US" altLang="en-US" sz="3600" b="1" dirty="0">
                <a:latin typeface="Gill Sans MT" panose="020B0502020104020203" pitchFamily="34" charset="0"/>
                <a:cs typeface="Aharoni" panose="02010803020104030203" pitchFamily="2" charset="-79"/>
              </a:rPr>
              <a:t>COMPETITIVE CONTRACTING (RFPs) </a:t>
            </a:r>
            <a:endParaRPr lang="en-US" sz="3600" b="1" dirty="0">
              <a:latin typeface="Gill Sans MT" panose="020B0502020104020203" pitchFamily="34" charset="0"/>
              <a:cs typeface="Aharoni" panose="02010803020104030203" pitchFamily="2" charset="-79"/>
            </a:endParaRPr>
          </a:p>
        </p:txBody>
      </p:sp>
      <p:sp>
        <p:nvSpPr>
          <p:cNvPr id="5" name="Content Placeholder 4">
            <a:extLst>
              <a:ext uri="{FF2B5EF4-FFF2-40B4-BE49-F238E27FC236}">
                <a16:creationId xmlns:a16="http://schemas.microsoft.com/office/drawing/2014/main" xmlns="" id="{3328B2AA-5670-4A6B-9C08-1DA7B42885BF}"/>
              </a:ext>
            </a:extLst>
          </p:cNvPr>
          <p:cNvSpPr>
            <a:spLocks noGrp="1"/>
          </p:cNvSpPr>
          <p:nvPr>
            <p:ph idx="1"/>
          </p:nvPr>
        </p:nvSpPr>
        <p:spPr/>
        <p:txBody>
          <a:bodyPr>
            <a:normAutofit lnSpcReduction="10000"/>
          </a:bodyPr>
          <a:lstStyle/>
          <a:p>
            <a:pPr marL="469900" lvl="1" indent="0" eaLnBrk="1" hangingPunct="1">
              <a:lnSpc>
                <a:spcPct val="80000"/>
              </a:lnSpc>
              <a:buFont typeface="Wingdings" panose="05000000000000000000" pitchFamily="2" charset="2"/>
              <a:buNone/>
            </a:pPr>
            <a:r>
              <a:rPr lang="en-US" altLang="en-US" b="1" dirty="0">
                <a:latin typeface="Gill Sans MT" panose="020B0502020104020203" pitchFamily="34" charset="0"/>
                <a:cs typeface="Aharoni" panose="02010803020104030203" pitchFamily="2" charset="-79"/>
              </a:rPr>
              <a:t>PUBLIC BIDS</a:t>
            </a:r>
            <a:r>
              <a:rPr lang="en-US" altLang="en-US" dirty="0">
                <a:latin typeface="Gill Sans MT" panose="020B0502020104020203" pitchFamily="34" charset="0"/>
                <a:cs typeface="Aharoni" panose="02010803020104030203" pitchFamily="2" charset="-79"/>
              </a:rPr>
              <a:t>:</a:t>
            </a:r>
          </a:p>
          <a:p>
            <a:pPr marL="469900" lvl="1" indent="0" eaLnBrk="1" hangingPunct="1">
              <a:lnSpc>
                <a:spcPct val="80000"/>
              </a:lnSpc>
              <a:buFont typeface="Wingdings" panose="05000000000000000000" pitchFamily="2" charset="2"/>
              <a:buNone/>
            </a:pPr>
            <a:r>
              <a:rPr lang="en-US" altLang="en-US" dirty="0">
                <a:latin typeface="Gill Sans MT" panose="020B0502020104020203" pitchFamily="34" charset="0"/>
                <a:cs typeface="Aharoni" panose="02010803020104030203" pitchFamily="2" charset="-79"/>
              </a:rPr>
              <a:t>Contract awarded to bidder w/ lowest price that is responsive and responsible. This solicitation method is more appropriate when purchasing standard types of goods/ services with characteristics easily described using standard specifications -- E.g.,  length, width, color, or type of material, equipment or service.</a:t>
            </a:r>
          </a:p>
          <a:p>
            <a:pPr marL="469900" lvl="1" indent="0" eaLnBrk="1" hangingPunct="1">
              <a:lnSpc>
                <a:spcPct val="80000"/>
              </a:lnSpc>
              <a:buFont typeface="Wingdings" panose="05000000000000000000" pitchFamily="2" charset="2"/>
              <a:buNone/>
            </a:pPr>
            <a:endParaRPr lang="en-US" altLang="en-US" dirty="0">
              <a:latin typeface="Gill Sans MT" panose="020B0502020104020203" pitchFamily="34" charset="0"/>
              <a:cs typeface="Aharoni" panose="02010803020104030203" pitchFamily="2" charset="-79"/>
            </a:endParaRPr>
          </a:p>
          <a:p>
            <a:pPr marL="469900" lvl="1" indent="0" eaLnBrk="1" hangingPunct="1">
              <a:lnSpc>
                <a:spcPct val="80000"/>
              </a:lnSpc>
              <a:buFont typeface="Wingdings" panose="05000000000000000000" pitchFamily="2" charset="2"/>
              <a:buNone/>
            </a:pPr>
            <a:r>
              <a:rPr lang="en-US" altLang="en-US" b="1" dirty="0">
                <a:latin typeface="Gill Sans MT" panose="020B0502020104020203" pitchFamily="34" charset="0"/>
                <a:cs typeface="Aharoni" panose="02010803020104030203" pitchFamily="2" charset="-79"/>
              </a:rPr>
              <a:t>COMPETITIVE CONTRACTING (RFPs):</a:t>
            </a:r>
          </a:p>
          <a:p>
            <a:pPr marL="469900" lvl="1" indent="0" eaLnBrk="1" hangingPunct="1">
              <a:lnSpc>
                <a:spcPct val="80000"/>
              </a:lnSpc>
              <a:buFont typeface="Wingdings" panose="05000000000000000000" pitchFamily="2" charset="2"/>
              <a:buNone/>
            </a:pPr>
            <a:r>
              <a:rPr lang="en-US" altLang="en-US" dirty="0">
                <a:latin typeface="Gill Sans MT" panose="020B0502020104020203" pitchFamily="34" charset="0"/>
                <a:cs typeface="Aharoni" panose="02010803020104030203" pitchFamily="2" charset="-79"/>
              </a:rPr>
              <a:t>Contracts awarded to responsive proposal that offers the greatest value  to JCHA, taking into account price, technical and other factors. Scope of work clearly describes need(s), vendor requirements, desired outcomes, and evaluation criteria. This solicitation method is more appropriate when purchasing specialized goods/services with characteristics not easily described using standard specifications.  </a:t>
            </a:r>
          </a:p>
          <a:p>
            <a:pPr marL="0" indent="0">
              <a:buNone/>
            </a:pPr>
            <a:endParaRPr lang="en-US" dirty="0"/>
          </a:p>
        </p:txBody>
      </p:sp>
      <p:sp>
        <p:nvSpPr>
          <p:cNvPr id="4" name="TextBox 3">
            <a:extLst>
              <a:ext uri="{FF2B5EF4-FFF2-40B4-BE49-F238E27FC236}">
                <a16:creationId xmlns:a16="http://schemas.microsoft.com/office/drawing/2014/main" xmlns="" id="{62E98470-122F-47D4-8D72-68E841B31BAE}"/>
              </a:ext>
            </a:extLst>
          </p:cNvPr>
          <p:cNvSpPr txBox="1"/>
          <p:nvPr/>
        </p:nvSpPr>
        <p:spPr>
          <a:xfrm>
            <a:off x="526471" y="1028472"/>
            <a:ext cx="5929748" cy="923330"/>
          </a:xfrm>
          <a:prstGeom prst="rect">
            <a:avLst/>
          </a:prstGeom>
          <a:noFill/>
        </p:spPr>
        <p:txBody>
          <a:bodyPr wrap="square" rtlCol="0">
            <a:spAutoFit/>
          </a:bodyPr>
          <a:lstStyle/>
          <a:p>
            <a:pPr marL="285750" indent="-285750">
              <a:buFont typeface="Arial" panose="020B0604020202020204" pitchFamily="34" charset="0"/>
              <a:buChar char="•"/>
            </a:pPr>
            <a:endParaRPr lang="en-US" dirty="0"/>
          </a:p>
          <a:p>
            <a:endParaRPr lang="en-US" dirty="0"/>
          </a:p>
          <a:p>
            <a:endParaRPr lang="en-US" dirty="0"/>
          </a:p>
        </p:txBody>
      </p:sp>
      <p:pic>
        <p:nvPicPr>
          <p:cNvPr id="7" name="Picture 6">
            <a:extLst>
              <a:ext uri="{FF2B5EF4-FFF2-40B4-BE49-F238E27FC236}">
                <a16:creationId xmlns:a16="http://schemas.microsoft.com/office/drawing/2014/main" xmlns="" id="{C8B0018C-BD2F-4C26-B8D4-F3869F7438C0}"/>
              </a:ext>
            </a:extLst>
          </p:cNvPr>
          <p:cNvPicPr>
            <a:picLocks noChangeAspect="1"/>
          </p:cNvPicPr>
          <p:nvPr/>
        </p:nvPicPr>
        <p:blipFill>
          <a:blip r:embed="rId2"/>
          <a:stretch>
            <a:fillRect/>
          </a:stretch>
        </p:blipFill>
        <p:spPr>
          <a:xfrm>
            <a:off x="8965681" y="5535029"/>
            <a:ext cx="2632761" cy="891741"/>
          </a:xfrm>
          <a:prstGeom prst="rect">
            <a:avLst/>
          </a:prstGeom>
        </p:spPr>
      </p:pic>
    </p:spTree>
    <p:extLst>
      <p:ext uri="{BB962C8B-B14F-4D97-AF65-F5344CB8AC3E}">
        <p14:creationId xmlns:p14="http://schemas.microsoft.com/office/powerpoint/2010/main" val="3547255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43D912-FE8A-4965-80C9-4932FB30FA54}"/>
              </a:ext>
            </a:extLst>
          </p:cNvPr>
          <p:cNvSpPr>
            <a:spLocks noGrp="1"/>
          </p:cNvSpPr>
          <p:nvPr>
            <p:ph type="title"/>
          </p:nvPr>
        </p:nvSpPr>
        <p:spPr/>
        <p:txBody>
          <a:bodyPr>
            <a:normAutofit/>
          </a:bodyPr>
          <a:lstStyle/>
          <a:p>
            <a:r>
              <a:rPr lang="en-US" altLang="en-US" sz="4000" b="1" dirty="0">
                <a:latin typeface="Aharoni" panose="02010803020104030203" pitchFamily="2" charset="-79"/>
                <a:cs typeface="Aharoni" panose="02010803020104030203" pitchFamily="2" charset="-79"/>
              </a:rPr>
              <a:t>COMMON USE OF RFPs</a:t>
            </a:r>
            <a:endParaRPr lang="en-US" sz="4000" b="1" dirty="0">
              <a:latin typeface="Aharoni" panose="02010803020104030203" pitchFamily="2" charset="-79"/>
              <a:cs typeface="Aharoni" panose="02010803020104030203" pitchFamily="2" charset="-79"/>
            </a:endParaRPr>
          </a:p>
        </p:txBody>
      </p:sp>
      <p:sp>
        <p:nvSpPr>
          <p:cNvPr id="5" name="Content Placeholder 4">
            <a:extLst>
              <a:ext uri="{FF2B5EF4-FFF2-40B4-BE49-F238E27FC236}">
                <a16:creationId xmlns:a16="http://schemas.microsoft.com/office/drawing/2014/main" xmlns="" id="{3328B2AA-5670-4A6B-9C08-1DA7B42885BF}"/>
              </a:ext>
            </a:extLst>
          </p:cNvPr>
          <p:cNvSpPr>
            <a:spLocks noGrp="1"/>
          </p:cNvSpPr>
          <p:nvPr>
            <p:ph idx="1"/>
          </p:nvPr>
        </p:nvSpPr>
        <p:spPr/>
        <p:txBody>
          <a:bodyPr/>
          <a:lstStyle/>
          <a:p>
            <a:pPr marL="0" indent="0" eaLnBrk="1" hangingPunct="1">
              <a:buFont typeface="Wingdings" panose="05000000000000000000" pitchFamily="2" charset="2"/>
              <a:buNone/>
              <a:defRPr/>
            </a:pPr>
            <a:endParaRPr lang="en-US" altLang="en-US" sz="1600" b="1" dirty="0">
              <a:effectLst>
                <a:outerShdw blurRad="38100" dist="38100" dir="2700000" algn="tl">
                  <a:srgbClr val="C0C0C0"/>
                </a:outerShdw>
              </a:effectLst>
            </a:endParaRPr>
          </a:p>
          <a:p>
            <a:pPr eaLnBrk="1" hangingPunct="1">
              <a:buFont typeface="Courier New" panose="02070309020205020404" pitchFamily="49" charset="0"/>
              <a:buChar char="o"/>
              <a:defRPr/>
            </a:pPr>
            <a:r>
              <a:rPr lang="en-US" altLang="en-US" sz="2400" dirty="0">
                <a:latin typeface="Gill Sans MT" panose="020B0502020104020203" pitchFamily="34" charset="0"/>
              </a:rPr>
              <a:t>Architectural</a:t>
            </a:r>
          </a:p>
          <a:p>
            <a:pPr eaLnBrk="1" hangingPunct="1">
              <a:buFont typeface="Courier New" panose="02070309020205020404" pitchFamily="49" charset="0"/>
              <a:buChar char="o"/>
              <a:defRPr/>
            </a:pPr>
            <a:r>
              <a:rPr lang="en-US" altLang="en-US" sz="2400" dirty="0">
                <a:latin typeface="Gill Sans MT" panose="020B0502020104020203" pitchFamily="34" charset="0"/>
              </a:rPr>
              <a:t>Engineering</a:t>
            </a:r>
          </a:p>
          <a:p>
            <a:pPr eaLnBrk="1" hangingPunct="1">
              <a:buFont typeface="Courier New" panose="02070309020205020404" pitchFamily="49" charset="0"/>
              <a:buChar char="o"/>
              <a:defRPr/>
            </a:pPr>
            <a:r>
              <a:rPr lang="en-US" altLang="en-US" sz="2400" dirty="0">
                <a:latin typeface="Gill Sans MT" panose="020B0502020104020203" pitchFamily="34" charset="0"/>
              </a:rPr>
              <a:t>Legal</a:t>
            </a:r>
          </a:p>
          <a:p>
            <a:pPr eaLnBrk="1" hangingPunct="1">
              <a:buFont typeface="Courier New" panose="02070309020205020404" pitchFamily="49" charset="0"/>
              <a:buChar char="o"/>
              <a:defRPr/>
            </a:pPr>
            <a:r>
              <a:rPr lang="en-US" altLang="en-US" sz="2400" dirty="0">
                <a:latin typeface="Gill Sans MT" panose="020B0502020104020203" pitchFamily="34" charset="0"/>
              </a:rPr>
              <a:t>Accounting</a:t>
            </a:r>
          </a:p>
          <a:p>
            <a:pPr eaLnBrk="1" hangingPunct="1">
              <a:buFont typeface="Courier New" panose="02070309020205020404" pitchFamily="49" charset="0"/>
              <a:buChar char="o"/>
              <a:defRPr/>
            </a:pPr>
            <a:r>
              <a:rPr lang="en-US" altLang="en-US" sz="2400" dirty="0">
                <a:latin typeface="Gill Sans MT" panose="020B0502020104020203" pitchFamily="34" charset="0"/>
              </a:rPr>
              <a:t>Auditing</a:t>
            </a:r>
          </a:p>
          <a:p>
            <a:pPr eaLnBrk="1" hangingPunct="1">
              <a:buFont typeface="Courier New" panose="02070309020205020404" pitchFamily="49" charset="0"/>
              <a:buChar char="o"/>
              <a:defRPr/>
            </a:pPr>
            <a:r>
              <a:rPr lang="en-US" altLang="en-US" sz="2400" dirty="0">
                <a:latin typeface="Gill Sans MT" panose="020B0502020104020203" pitchFamily="34" charset="0"/>
              </a:rPr>
              <a:t>Medical services</a:t>
            </a:r>
          </a:p>
          <a:p>
            <a:pPr eaLnBrk="1" hangingPunct="1">
              <a:buFont typeface="Courier New" panose="02070309020205020404" pitchFamily="49" charset="0"/>
              <a:buChar char="o"/>
              <a:defRPr/>
            </a:pPr>
            <a:r>
              <a:rPr lang="en-US" altLang="en-US" sz="2400" dirty="0">
                <a:latin typeface="Gill Sans MT" panose="020B0502020104020203" pitchFamily="34" charset="0"/>
              </a:rPr>
              <a:t>Community &amp; Supportive Services</a:t>
            </a:r>
          </a:p>
          <a:p>
            <a:pPr eaLnBrk="1" hangingPunct="1">
              <a:buFont typeface="Courier New" panose="02070309020205020404" pitchFamily="49" charset="0"/>
              <a:buChar char="o"/>
              <a:defRPr/>
            </a:pPr>
            <a:r>
              <a:rPr lang="en-US" altLang="en-US" sz="2400" dirty="0">
                <a:solidFill>
                  <a:srgbClr val="FF0000"/>
                </a:solidFill>
                <a:latin typeface="Gill Sans MT" panose="020B0502020104020203" pitchFamily="34" charset="0"/>
              </a:rPr>
              <a:t>Developer/Development Partners</a:t>
            </a:r>
          </a:p>
          <a:p>
            <a:pPr marL="0" indent="0">
              <a:buNone/>
            </a:pPr>
            <a:endParaRPr lang="en-US" dirty="0"/>
          </a:p>
        </p:txBody>
      </p:sp>
      <p:sp>
        <p:nvSpPr>
          <p:cNvPr id="4" name="TextBox 3">
            <a:extLst>
              <a:ext uri="{FF2B5EF4-FFF2-40B4-BE49-F238E27FC236}">
                <a16:creationId xmlns:a16="http://schemas.microsoft.com/office/drawing/2014/main" xmlns="" id="{62E98470-122F-47D4-8D72-68E841B31BAE}"/>
              </a:ext>
            </a:extLst>
          </p:cNvPr>
          <p:cNvSpPr txBox="1"/>
          <p:nvPr/>
        </p:nvSpPr>
        <p:spPr>
          <a:xfrm>
            <a:off x="526471" y="1028472"/>
            <a:ext cx="5929748" cy="923330"/>
          </a:xfrm>
          <a:prstGeom prst="rect">
            <a:avLst/>
          </a:prstGeom>
          <a:noFill/>
        </p:spPr>
        <p:txBody>
          <a:bodyPr wrap="square" rtlCol="0">
            <a:spAutoFit/>
          </a:bodyPr>
          <a:lstStyle/>
          <a:p>
            <a:pPr marL="285750" indent="-285750">
              <a:buFont typeface="Arial" panose="020B0604020202020204" pitchFamily="34" charset="0"/>
              <a:buChar char="•"/>
            </a:pPr>
            <a:endParaRPr lang="en-US" dirty="0"/>
          </a:p>
          <a:p>
            <a:endParaRPr lang="en-US" dirty="0"/>
          </a:p>
          <a:p>
            <a:endParaRPr lang="en-US" dirty="0"/>
          </a:p>
        </p:txBody>
      </p:sp>
      <p:pic>
        <p:nvPicPr>
          <p:cNvPr id="7" name="Picture 6">
            <a:extLst>
              <a:ext uri="{FF2B5EF4-FFF2-40B4-BE49-F238E27FC236}">
                <a16:creationId xmlns:a16="http://schemas.microsoft.com/office/drawing/2014/main" xmlns="" id="{C8B0018C-BD2F-4C26-B8D4-F3869F7438C0}"/>
              </a:ext>
            </a:extLst>
          </p:cNvPr>
          <p:cNvPicPr>
            <a:picLocks noChangeAspect="1"/>
          </p:cNvPicPr>
          <p:nvPr/>
        </p:nvPicPr>
        <p:blipFill>
          <a:blip r:embed="rId2"/>
          <a:stretch>
            <a:fillRect/>
          </a:stretch>
        </p:blipFill>
        <p:spPr>
          <a:xfrm>
            <a:off x="8965681" y="5535029"/>
            <a:ext cx="2632761" cy="891741"/>
          </a:xfrm>
          <a:prstGeom prst="rect">
            <a:avLst/>
          </a:prstGeom>
        </p:spPr>
      </p:pic>
    </p:spTree>
    <p:extLst>
      <p:ext uri="{BB962C8B-B14F-4D97-AF65-F5344CB8AC3E}">
        <p14:creationId xmlns:p14="http://schemas.microsoft.com/office/powerpoint/2010/main" val="401892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43D912-FE8A-4965-80C9-4932FB30FA54}"/>
              </a:ext>
            </a:extLst>
          </p:cNvPr>
          <p:cNvSpPr>
            <a:spLocks noGrp="1"/>
          </p:cNvSpPr>
          <p:nvPr>
            <p:ph type="title"/>
          </p:nvPr>
        </p:nvSpPr>
        <p:spPr/>
        <p:txBody>
          <a:bodyPr>
            <a:normAutofit/>
          </a:bodyPr>
          <a:lstStyle/>
          <a:p>
            <a:r>
              <a:rPr lang="en-US" altLang="en-US" sz="3600" b="1" dirty="0">
                <a:latin typeface="Gill Sans MT" panose="020B0502020104020203" pitchFamily="34" charset="0"/>
                <a:cs typeface="Aharoni" panose="02010803020104030203" pitchFamily="2" charset="-79"/>
              </a:rPr>
              <a:t>PROCUREMENT PROCESS FOR </a:t>
            </a:r>
            <a:br>
              <a:rPr lang="en-US" altLang="en-US" sz="3600" b="1" dirty="0">
                <a:latin typeface="Gill Sans MT" panose="020B0502020104020203" pitchFamily="34" charset="0"/>
                <a:cs typeface="Aharoni" panose="02010803020104030203" pitchFamily="2" charset="-79"/>
              </a:rPr>
            </a:br>
            <a:r>
              <a:rPr lang="en-US" altLang="en-US" sz="3600" b="1" dirty="0">
                <a:latin typeface="Gill Sans MT" panose="020B0502020104020203" pitchFamily="34" charset="0"/>
                <a:cs typeface="Aharoni" panose="02010803020104030203" pitchFamily="2" charset="-79"/>
              </a:rPr>
              <a:t>MIXED-FINANCE DEVELOPMENT</a:t>
            </a:r>
            <a:endParaRPr lang="en-US" sz="3600" b="1" dirty="0">
              <a:latin typeface="Gill Sans MT" panose="020B0502020104020203" pitchFamily="34" charset="0"/>
              <a:cs typeface="Aharoni" panose="02010803020104030203" pitchFamily="2" charset="-79"/>
            </a:endParaRPr>
          </a:p>
        </p:txBody>
      </p:sp>
      <p:sp>
        <p:nvSpPr>
          <p:cNvPr id="5" name="Content Placeholder 4">
            <a:extLst>
              <a:ext uri="{FF2B5EF4-FFF2-40B4-BE49-F238E27FC236}">
                <a16:creationId xmlns:a16="http://schemas.microsoft.com/office/drawing/2014/main" xmlns="" id="{3328B2AA-5670-4A6B-9C08-1DA7B42885BF}"/>
              </a:ext>
            </a:extLst>
          </p:cNvPr>
          <p:cNvSpPr>
            <a:spLocks noGrp="1"/>
          </p:cNvSpPr>
          <p:nvPr>
            <p:ph idx="1"/>
          </p:nvPr>
        </p:nvSpPr>
        <p:spPr/>
        <p:txBody>
          <a:bodyPr/>
          <a:lstStyle/>
          <a:p>
            <a:pPr marL="469900" marR="0" lvl="0" indent="-469900" algn="l" defTabSz="914400" rtl="0" eaLnBrk="0" fontAlgn="base" latinLnBrk="0" hangingPunct="0">
              <a:lnSpc>
                <a:spcPct val="100000"/>
              </a:lnSpc>
              <a:spcBef>
                <a:spcPct val="20000"/>
              </a:spcBef>
              <a:spcAft>
                <a:spcPct val="0"/>
              </a:spcAft>
              <a:buClr>
                <a:srgbClr val="CC0000"/>
              </a:buClr>
              <a:buSzTx/>
              <a:buFont typeface="Arial" panose="020B0604020202020204" pitchFamily="34" charset="0"/>
              <a:buChar char="•"/>
              <a:tabLst/>
              <a:defRPr/>
            </a:pPr>
            <a:r>
              <a:rPr kumimoji="0" lang="en-US" altLang="en-US" sz="2400" b="0" i="0" u="none" strike="noStrike" kern="1200" cap="none" spc="0" normalizeH="0" baseline="0" noProof="0" dirty="0">
                <a:ln>
                  <a:noFill/>
                </a:ln>
                <a:solidFill>
                  <a:srgbClr val="000000"/>
                </a:solidFill>
                <a:effectLst/>
                <a:uLnTx/>
                <a:uFillTx/>
                <a:latin typeface="Gill Sans MT" panose="020B0502020104020203" pitchFamily="34" charset="0"/>
              </a:rPr>
              <a:t>Mixed-finance refers to use of public, private and nonprofit funds to develop and operate housing developments</a:t>
            </a:r>
          </a:p>
          <a:p>
            <a:pPr marL="469900" marR="0" lvl="0" indent="-469900" algn="l" defTabSz="914400" rtl="0" eaLnBrk="0" fontAlgn="base" latinLnBrk="0" hangingPunct="0">
              <a:lnSpc>
                <a:spcPct val="100000"/>
              </a:lnSpc>
              <a:spcBef>
                <a:spcPct val="20000"/>
              </a:spcBef>
              <a:spcAft>
                <a:spcPct val="0"/>
              </a:spcAft>
              <a:buClr>
                <a:srgbClr val="CC0000"/>
              </a:buClr>
              <a:buSzTx/>
              <a:buFont typeface="Arial" panose="020B0604020202020204" pitchFamily="34" charset="0"/>
              <a:buChar char="•"/>
              <a:tabLst/>
              <a:defRPr/>
            </a:pPr>
            <a:r>
              <a:rPr kumimoji="0" lang="en-US" altLang="en-US" sz="2400" b="0" i="0" u="none" strike="noStrike" kern="1200" cap="none" spc="0" normalizeH="0" baseline="0" noProof="0" dirty="0">
                <a:ln>
                  <a:noFill/>
                </a:ln>
                <a:solidFill>
                  <a:srgbClr val="000000"/>
                </a:solidFill>
                <a:effectLst/>
                <a:uLnTx/>
                <a:uFillTx/>
                <a:latin typeface="Gill Sans MT" panose="020B0502020104020203" pitchFamily="34" charset="0"/>
              </a:rPr>
              <a:t>Permits utilization of RFQ/RFP competitive proposal process</a:t>
            </a:r>
          </a:p>
          <a:p>
            <a:pPr marL="908050" marR="0" lvl="1" indent="-436563" algn="l" defTabSz="914400" rtl="0" eaLnBrk="0" fontAlgn="base" latinLnBrk="0" hangingPunct="0">
              <a:lnSpc>
                <a:spcPct val="100000"/>
              </a:lnSpc>
              <a:spcBef>
                <a:spcPct val="20000"/>
              </a:spcBef>
              <a:spcAft>
                <a:spcPct val="0"/>
              </a:spcAft>
              <a:buClr>
                <a:srgbClr val="CC0000"/>
              </a:buClr>
              <a:buSzTx/>
              <a:buFont typeface="Wingdings" panose="05000000000000000000" pitchFamily="2" charset="2"/>
              <a:buChar char="§"/>
              <a:tabLst/>
              <a:defRPr/>
            </a:pPr>
            <a:r>
              <a:rPr kumimoji="0" lang="en-US" altLang="en-US" b="0" i="0" u="none" strike="noStrike" kern="1200" cap="none" spc="0" normalizeH="0" baseline="0" noProof="0" dirty="0">
                <a:ln>
                  <a:noFill/>
                </a:ln>
                <a:solidFill>
                  <a:srgbClr val="000000"/>
                </a:solidFill>
                <a:effectLst/>
                <a:uLnTx/>
                <a:uFillTx/>
                <a:latin typeface="Gill Sans MT" panose="020B0502020104020203" pitchFamily="34" charset="0"/>
              </a:rPr>
              <a:t>RFQ – determines eligibility for RFP process (experience &amp; financial capacity)</a:t>
            </a:r>
          </a:p>
          <a:p>
            <a:pPr marL="908050" marR="0" lvl="1" indent="-436563" algn="l" defTabSz="914400" rtl="0" eaLnBrk="0" fontAlgn="base" latinLnBrk="0" hangingPunct="0">
              <a:lnSpc>
                <a:spcPct val="100000"/>
              </a:lnSpc>
              <a:spcBef>
                <a:spcPct val="20000"/>
              </a:spcBef>
              <a:spcAft>
                <a:spcPct val="0"/>
              </a:spcAft>
              <a:buClr>
                <a:srgbClr val="CC0000"/>
              </a:buClr>
              <a:buSzTx/>
              <a:buFont typeface="Wingdings" panose="05000000000000000000" pitchFamily="2" charset="2"/>
              <a:buChar char="§"/>
              <a:tabLst/>
              <a:defRPr/>
            </a:pPr>
            <a:r>
              <a:rPr kumimoji="0" lang="en-US" altLang="en-US" b="0" i="0" u="none" strike="noStrike" kern="1200" cap="none" spc="0" normalizeH="0" baseline="0" noProof="0" dirty="0">
                <a:ln>
                  <a:noFill/>
                </a:ln>
                <a:solidFill>
                  <a:srgbClr val="000000"/>
                </a:solidFill>
                <a:effectLst/>
                <a:uLnTx/>
                <a:uFillTx/>
                <a:latin typeface="Gill Sans MT" panose="020B0502020104020203" pitchFamily="34" charset="0"/>
              </a:rPr>
              <a:t>RFP – evaluate redevelopment design and plan</a:t>
            </a:r>
          </a:p>
          <a:p>
            <a:endParaRPr lang="en-US" dirty="0"/>
          </a:p>
        </p:txBody>
      </p:sp>
      <p:sp>
        <p:nvSpPr>
          <p:cNvPr id="4" name="TextBox 3">
            <a:extLst>
              <a:ext uri="{FF2B5EF4-FFF2-40B4-BE49-F238E27FC236}">
                <a16:creationId xmlns:a16="http://schemas.microsoft.com/office/drawing/2014/main" xmlns="" id="{62E98470-122F-47D4-8D72-68E841B31BAE}"/>
              </a:ext>
            </a:extLst>
          </p:cNvPr>
          <p:cNvSpPr txBox="1"/>
          <p:nvPr/>
        </p:nvSpPr>
        <p:spPr>
          <a:xfrm>
            <a:off x="526471" y="1028472"/>
            <a:ext cx="5929748" cy="923330"/>
          </a:xfrm>
          <a:prstGeom prst="rect">
            <a:avLst/>
          </a:prstGeom>
          <a:noFill/>
        </p:spPr>
        <p:txBody>
          <a:bodyPr wrap="square" rtlCol="0">
            <a:spAutoFit/>
          </a:bodyPr>
          <a:lstStyle/>
          <a:p>
            <a:pPr marL="285750" indent="-285750">
              <a:buFont typeface="Arial" panose="020B0604020202020204" pitchFamily="34" charset="0"/>
              <a:buChar char="•"/>
            </a:pPr>
            <a:endParaRPr lang="en-US" dirty="0"/>
          </a:p>
          <a:p>
            <a:endParaRPr lang="en-US" dirty="0"/>
          </a:p>
          <a:p>
            <a:endParaRPr lang="en-US" dirty="0"/>
          </a:p>
        </p:txBody>
      </p:sp>
      <p:pic>
        <p:nvPicPr>
          <p:cNvPr id="7" name="Picture 6">
            <a:extLst>
              <a:ext uri="{FF2B5EF4-FFF2-40B4-BE49-F238E27FC236}">
                <a16:creationId xmlns:a16="http://schemas.microsoft.com/office/drawing/2014/main" xmlns="" id="{C8B0018C-BD2F-4C26-B8D4-F3869F7438C0}"/>
              </a:ext>
            </a:extLst>
          </p:cNvPr>
          <p:cNvPicPr>
            <a:picLocks noChangeAspect="1"/>
          </p:cNvPicPr>
          <p:nvPr/>
        </p:nvPicPr>
        <p:blipFill>
          <a:blip r:embed="rId2"/>
          <a:stretch>
            <a:fillRect/>
          </a:stretch>
        </p:blipFill>
        <p:spPr>
          <a:xfrm>
            <a:off x="8965681" y="5535029"/>
            <a:ext cx="2632761" cy="891741"/>
          </a:xfrm>
          <a:prstGeom prst="rect">
            <a:avLst/>
          </a:prstGeom>
        </p:spPr>
      </p:pic>
    </p:spTree>
    <p:extLst>
      <p:ext uri="{BB962C8B-B14F-4D97-AF65-F5344CB8AC3E}">
        <p14:creationId xmlns:p14="http://schemas.microsoft.com/office/powerpoint/2010/main" val="24522276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B73AFE-BF71-45D1-A0EF-856190F63EFE}"/>
              </a:ext>
            </a:extLst>
          </p:cNvPr>
          <p:cNvSpPr>
            <a:spLocks noGrp="1"/>
          </p:cNvSpPr>
          <p:nvPr>
            <p:ph type="title"/>
          </p:nvPr>
        </p:nvSpPr>
        <p:spPr/>
        <p:txBody>
          <a:bodyPr>
            <a:normAutofit/>
          </a:bodyPr>
          <a:lstStyle/>
          <a:p>
            <a:r>
              <a:rPr lang="en-US" sz="3600" b="1" dirty="0">
                <a:latin typeface="Gill Sans MT" panose="020B0502020104020203" pitchFamily="34" charset="0"/>
              </a:rPr>
              <a:t>SAMPLE RFP EVALUATION CRITERIA</a:t>
            </a:r>
          </a:p>
        </p:txBody>
      </p:sp>
      <p:sp>
        <p:nvSpPr>
          <p:cNvPr id="3" name="Content Placeholder 2">
            <a:extLst>
              <a:ext uri="{FF2B5EF4-FFF2-40B4-BE49-F238E27FC236}">
                <a16:creationId xmlns:a16="http://schemas.microsoft.com/office/drawing/2014/main" xmlns="" id="{1D83C1A6-B8C3-471F-97D8-3CCBE6E39CEF}"/>
              </a:ext>
            </a:extLst>
          </p:cNvPr>
          <p:cNvSpPr>
            <a:spLocks noGrp="1"/>
          </p:cNvSpPr>
          <p:nvPr>
            <p:ph idx="1"/>
          </p:nvPr>
        </p:nvSpPr>
        <p:spPr/>
        <p:txBody>
          <a:bodyPr>
            <a:normAutofit fontScale="77500" lnSpcReduction="20000"/>
          </a:bodyPr>
          <a:lstStyle/>
          <a:p>
            <a:pPr eaLnBrk="1" hangingPunct="1">
              <a:lnSpc>
                <a:spcPct val="110000"/>
              </a:lnSpc>
              <a:spcBef>
                <a:spcPct val="5000"/>
              </a:spcBef>
              <a:spcAft>
                <a:spcPct val="25000"/>
              </a:spcAft>
              <a:buFont typeface="Arial" panose="020B0604020202020204" pitchFamily="34" charset="0"/>
              <a:buChar char="•"/>
            </a:pPr>
            <a:r>
              <a:rPr lang="en-US" altLang="en-US" sz="2400" dirty="0">
                <a:latin typeface="Gill Sans MT" panose="020B0502020104020203" pitchFamily="34" charset="0"/>
              </a:rPr>
              <a:t>Does the proposal demonstrate </a:t>
            </a:r>
            <a:r>
              <a:rPr lang="en-US" altLang="en-US" sz="2400" b="1" dirty="0">
                <a:latin typeface="Gill Sans MT" panose="020B0502020104020203" pitchFamily="34" charset="0"/>
              </a:rPr>
              <a:t>understanding of RFP requirements and</a:t>
            </a:r>
            <a:r>
              <a:rPr lang="en-US" altLang="en-US" sz="2400" dirty="0">
                <a:latin typeface="Gill Sans MT" panose="020B0502020104020203" pitchFamily="34" charset="0"/>
              </a:rPr>
              <a:t> what is the quality of  the Work Plan?</a:t>
            </a:r>
          </a:p>
          <a:p>
            <a:pPr eaLnBrk="1" hangingPunct="1">
              <a:lnSpc>
                <a:spcPct val="110000"/>
              </a:lnSpc>
              <a:spcBef>
                <a:spcPct val="5000"/>
              </a:spcBef>
              <a:spcAft>
                <a:spcPct val="25000"/>
              </a:spcAft>
              <a:buFont typeface="Arial" panose="020B0604020202020204" pitchFamily="34" charset="0"/>
              <a:buChar char="•"/>
            </a:pPr>
            <a:r>
              <a:rPr lang="en-US" altLang="en-US" sz="2400" dirty="0">
                <a:latin typeface="Gill Sans MT" panose="020B0502020104020203" pitchFamily="34" charset="0"/>
              </a:rPr>
              <a:t>What is the </a:t>
            </a:r>
            <a:r>
              <a:rPr lang="en-US" altLang="en-US" sz="2400" b="1" dirty="0">
                <a:latin typeface="Gill Sans MT" panose="020B0502020104020203" pitchFamily="34" charset="0"/>
              </a:rPr>
              <a:t>experience, qualifications and capacity </a:t>
            </a:r>
            <a:r>
              <a:rPr lang="en-US" altLang="en-US" sz="2400" dirty="0">
                <a:latin typeface="Gill Sans MT" panose="020B0502020104020203" pitchFamily="34" charset="0"/>
              </a:rPr>
              <a:t>of the team?  Is there evidence of timely completion of similar projects and capacity to advance funds?</a:t>
            </a:r>
          </a:p>
          <a:p>
            <a:pPr eaLnBrk="1" hangingPunct="1">
              <a:lnSpc>
                <a:spcPct val="110000"/>
              </a:lnSpc>
              <a:spcBef>
                <a:spcPct val="5000"/>
              </a:spcBef>
              <a:spcAft>
                <a:spcPct val="25000"/>
              </a:spcAft>
              <a:buFont typeface="Arial" panose="020B0604020202020204" pitchFamily="34" charset="0"/>
              <a:buChar char="•"/>
            </a:pPr>
            <a:r>
              <a:rPr lang="en-US" altLang="en-US" sz="2400" dirty="0">
                <a:latin typeface="Gill Sans MT" panose="020B0502020104020203" pitchFamily="34" charset="0"/>
              </a:rPr>
              <a:t>Is </a:t>
            </a:r>
            <a:r>
              <a:rPr lang="en-US" altLang="en-US" sz="2400" b="1" dirty="0">
                <a:latin typeface="Gill Sans MT" panose="020B0502020104020203" pitchFamily="34" charset="0"/>
              </a:rPr>
              <a:t>team complete and is there a precise staffing plan and clear organizational and decision-making structure?</a:t>
            </a:r>
          </a:p>
          <a:p>
            <a:pPr eaLnBrk="1" hangingPunct="1">
              <a:lnSpc>
                <a:spcPct val="110000"/>
              </a:lnSpc>
              <a:spcBef>
                <a:spcPct val="5000"/>
              </a:spcBef>
              <a:spcAft>
                <a:spcPct val="25000"/>
              </a:spcAft>
              <a:buFont typeface="Arial" panose="020B0604020202020204" pitchFamily="34" charset="0"/>
              <a:buChar char="•"/>
            </a:pPr>
            <a:r>
              <a:rPr lang="en-US" altLang="en-US" sz="2400" b="1" dirty="0">
                <a:latin typeface="Gill Sans MT" panose="020B0502020104020203" pitchFamily="34" charset="0"/>
              </a:rPr>
              <a:t>Is the proposal financially feasible, </a:t>
            </a:r>
            <a:r>
              <a:rPr lang="en-US" altLang="en-US" sz="2400" dirty="0">
                <a:latin typeface="Gill Sans MT" panose="020B0502020104020203" pitchFamily="34" charset="0"/>
              </a:rPr>
              <a:t>is the financial structure well-considered and are development and operating costs reasonable?  </a:t>
            </a:r>
          </a:p>
          <a:p>
            <a:pPr eaLnBrk="1" hangingPunct="1">
              <a:lnSpc>
                <a:spcPct val="110000"/>
              </a:lnSpc>
              <a:spcBef>
                <a:spcPct val="5000"/>
              </a:spcBef>
              <a:spcAft>
                <a:spcPct val="25000"/>
              </a:spcAft>
              <a:buFont typeface="Arial" panose="020B0604020202020204" pitchFamily="34" charset="0"/>
              <a:buChar char="•"/>
            </a:pPr>
            <a:r>
              <a:rPr lang="en-US" altLang="en-US" sz="2400" dirty="0">
                <a:latin typeface="Gill Sans MT" panose="020B0502020104020203" pitchFamily="34" charset="0"/>
              </a:rPr>
              <a:t>Does proposal provide for </a:t>
            </a:r>
            <a:r>
              <a:rPr lang="en-US" altLang="en-US" sz="2400" b="1" dirty="0">
                <a:latin typeface="Gill Sans MT" panose="020B0502020104020203" pitchFamily="34" charset="0"/>
              </a:rPr>
              <a:t>minority and women-owned business participation and companies with equal opportunity/affirmative action requirements?</a:t>
            </a:r>
          </a:p>
          <a:p>
            <a:pPr eaLnBrk="1" hangingPunct="1">
              <a:lnSpc>
                <a:spcPct val="110000"/>
              </a:lnSpc>
              <a:spcBef>
                <a:spcPct val="5000"/>
              </a:spcBef>
              <a:spcAft>
                <a:spcPct val="25000"/>
              </a:spcAft>
              <a:buFont typeface="Arial" panose="020B0604020202020204" pitchFamily="34" charset="0"/>
              <a:buChar char="•"/>
            </a:pPr>
            <a:r>
              <a:rPr lang="en-US" altLang="en-US" sz="2400" dirty="0">
                <a:latin typeface="Gill Sans MT" panose="020B0502020104020203" pitchFamily="34" charset="0"/>
              </a:rPr>
              <a:t>Does team have </a:t>
            </a:r>
            <a:r>
              <a:rPr lang="en-US" altLang="en-US" sz="2400" b="1" dirty="0">
                <a:latin typeface="Gill Sans MT" panose="020B0502020104020203" pitchFamily="34" charset="0"/>
              </a:rPr>
              <a:t>experience developing Section 3 plans  </a:t>
            </a:r>
            <a:r>
              <a:rPr lang="en-US" altLang="en-US" sz="2400" dirty="0">
                <a:latin typeface="Gill Sans MT" panose="020B0502020104020203" pitchFamily="34" charset="0"/>
              </a:rPr>
              <a:t>– Section 3 of the HUD Act of 1968 requires recipients of certain HUD financial assistance to the greatest extent possible, provide training, employment, contracting and other economic opportunities to low and very low-income persons?</a:t>
            </a:r>
          </a:p>
          <a:p>
            <a:endParaRPr lang="en-US" dirty="0"/>
          </a:p>
        </p:txBody>
      </p:sp>
    </p:spTree>
    <p:extLst>
      <p:ext uri="{BB962C8B-B14F-4D97-AF65-F5344CB8AC3E}">
        <p14:creationId xmlns:p14="http://schemas.microsoft.com/office/powerpoint/2010/main" val="1247108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43D912-FE8A-4965-80C9-4932FB30FA54}"/>
              </a:ext>
            </a:extLst>
          </p:cNvPr>
          <p:cNvSpPr>
            <a:spLocks noGrp="1"/>
          </p:cNvSpPr>
          <p:nvPr>
            <p:ph type="title"/>
          </p:nvPr>
        </p:nvSpPr>
        <p:spPr/>
        <p:txBody>
          <a:bodyPr>
            <a:normAutofit/>
          </a:bodyPr>
          <a:lstStyle/>
          <a:p>
            <a:r>
              <a:rPr lang="en-US" altLang="en-US" sz="3600" b="1" dirty="0">
                <a:latin typeface="Aharoni" panose="02010803020104030203" pitchFamily="2" charset="-79"/>
                <a:cs typeface="Aharoni" panose="02010803020104030203" pitchFamily="2" charset="-79"/>
              </a:rPr>
              <a:t>RFP EVALUATION COMMITTEE</a:t>
            </a:r>
            <a:endParaRPr lang="en-US" sz="3600" b="1" dirty="0">
              <a:latin typeface="Aharoni" panose="02010803020104030203" pitchFamily="2" charset="-79"/>
              <a:cs typeface="Aharoni" panose="02010803020104030203" pitchFamily="2" charset="-79"/>
            </a:endParaRPr>
          </a:p>
        </p:txBody>
      </p:sp>
      <p:sp>
        <p:nvSpPr>
          <p:cNvPr id="5" name="Content Placeholder 4">
            <a:extLst>
              <a:ext uri="{FF2B5EF4-FFF2-40B4-BE49-F238E27FC236}">
                <a16:creationId xmlns:a16="http://schemas.microsoft.com/office/drawing/2014/main" xmlns="" id="{3328B2AA-5670-4A6B-9C08-1DA7B42885BF}"/>
              </a:ext>
            </a:extLst>
          </p:cNvPr>
          <p:cNvSpPr>
            <a:spLocks noGrp="1"/>
          </p:cNvSpPr>
          <p:nvPr>
            <p:ph idx="1"/>
          </p:nvPr>
        </p:nvSpPr>
        <p:spPr/>
        <p:txBody>
          <a:bodyPr>
            <a:normAutofit/>
          </a:bodyPr>
          <a:lstStyle/>
          <a:p>
            <a:pPr>
              <a:buFont typeface="Arial" panose="020B0604020202020204" pitchFamily="34" charset="0"/>
              <a:buChar char="•"/>
              <a:defRPr/>
            </a:pPr>
            <a:r>
              <a:rPr lang="en-US" sz="2000" dirty="0">
                <a:solidFill>
                  <a:srgbClr val="000000"/>
                </a:solidFill>
                <a:latin typeface="Gill Sans MT" panose="020B0502020104020203" pitchFamily="34" charset="0"/>
              </a:rPr>
              <a:t>RFPs are evaluated by an Evaluation Committee, which makes an award  recommendation to the JCHA Board of Commissioners.</a:t>
            </a:r>
          </a:p>
          <a:p>
            <a:pPr>
              <a:buFont typeface="Arial" panose="020B0604020202020204" pitchFamily="34" charset="0"/>
              <a:buChar char="•"/>
              <a:defRPr/>
            </a:pPr>
            <a:r>
              <a:rPr lang="en-US" sz="2000" dirty="0">
                <a:solidFill>
                  <a:srgbClr val="000000"/>
                </a:solidFill>
                <a:latin typeface="Gill Sans MT" panose="020B0502020104020203" pitchFamily="34" charset="0"/>
              </a:rPr>
              <a:t>Evaluation Committee composition is tailored to the service JCHA is procuring.</a:t>
            </a:r>
          </a:p>
          <a:p>
            <a:pPr>
              <a:buFont typeface="Arial" panose="020B0604020202020204" pitchFamily="34" charset="0"/>
              <a:buChar char="•"/>
              <a:defRPr/>
            </a:pPr>
            <a:r>
              <a:rPr lang="en-US" sz="2000" dirty="0">
                <a:solidFill>
                  <a:srgbClr val="000000"/>
                </a:solidFill>
                <a:latin typeface="Gill Sans MT" panose="020B0502020104020203" pitchFamily="34" charset="0"/>
              </a:rPr>
              <a:t>Per the HUD Procurement Handbook, the Evaluation Committee may also include a resident provided they are adequately trained in the procurement process.</a:t>
            </a:r>
          </a:p>
          <a:p>
            <a:pPr>
              <a:buFont typeface="Arial" panose="020B0604020202020204" pitchFamily="34" charset="0"/>
              <a:buChar char="•"/>
              <a:defRPr/>
            </a:pPr>
            <a:r>
              <a:rPr lang="en-US" sz="2000" dirty="0">
                <a:solidFill>
                  <a:srgbClr val="000000"/>
                </a:solidFill>
                <a:latin typeface="Gill Sans MT" panose="020B0502020104020203" pitchFamily="34" charset="0"/>
              </a:rPr>
              <a:t>The committee is comprised of experts, the resident’s expertise is based on their experience as a public housing </a:t>
            </a:r>
            <a:r>
              <a:rPr lang="en-US" sz="2000" dirty="0" smtClean="0">
                <a:solidFill>
                  <a:srgbClr val="000000"/>
                </a:solidFill>
                <a:latin typeface="Gill Sans MT" panose="020B0502020104020203" pitchFamily="34" charset="0"/>
              </a:rPr>
              <a:t>resident.</a:t>
            </a:r>
            <a:endParaRPr lang="en-US" sz="2000" dirty="0">
              <a:solidFill>
                <a:srgbClr val="000000"/>
              </a:solidFill>
              <a:latin typeface="Gill Sans MT" panose="020B0502020104020203" pitchFamily="34" charset="0"/>
            </a:endParaRPr>
          </a:p>
          <a:p>
            <a:pPr>
              <a:buFont typeface="Arial" panose="020B0604020202020204" pitchFamily="34" charset="0"/>
              <a:buChar char="•"/>
              <a:defRPr/>
            </a:pPr>
            <a:r>
              <a:rPr lang="en-US" sz="2000" dirty="0">
                <a:solidFill>
                  <a:srgbClr val="000000"/>
                </a:solidFill>
                <a:latin typeface="Gill Sans MT" panose="020B0502020104020203" pitchFamily="34" charset="0"/>
              </a:rPr>
              <a:t>Evaluation Committee members must attend all evaluation meetings and oral presentations, each is equally responsible for the evaluation process.</a:t>
            </a:r>
          </a:p>
          <a:p>
            <a:pPr>
              <a:buFont typeface="Arial" panose="020B0604020202020204" pitchFamily="34" charset="0"/>
              <a:buChar char="•"/>
              <a:defRPr/>
            </a:pPr>
            <a:r>
              <a:rPr lang="en-US" sz="2000" dirty="0">
                <a:solidFill>
                  <a:srgbClr val="000000"/>
                </a:solidFill>
                <a:latin typeface="Gill Sans MT" panose="020B0502020104020203" pitchFamily="34" charset="0"/>
              </a:rPr>
              <a:t>Each Evaluation Committee member is required to sign a certification of nondisclosure (confidentiality) and statement of no conflict.</a:t>
            </a:r>
          </a:p>
          <a:p>
            <a:pPr marL="0" indent="0">
              <a:buNone/>
              <a:defRPr/>
            </a:pPr>
            <a:endParaRPr lang="en-US" sz="2400" dirty="0">
              <a:solidFill>
                <a:srgbClr val="000000"/>
              </a:solidFill>
              <a:latin typeface="Times New Roman" panose="02020603050405020304" pitchFamily="18" charset="0"/>
            </a:endParaRPr>
          </a:p>
        </p:txBody>
      </p:sp>
      <p:sp>
        <p:nvSpPr>
          <p:cNvPr id="4" name="TextBox 3">
            <a:extLst>
              <a:ext uri="{FF2B5EF4-FFF2-40B4-BE49-F238E27FC236}">
                <a16:creationId xmlns:a16="http://schemas.microsoft.com/office/drawing/2014/main" xmlns="" id="{62E98470-122F-47D4-8D72-68E841B31BAE}"/>
              </a:ext>
            </a:extLst>
          </p:cNvPr>
          <p:cNvSpPr txBox="1"/>
          <p:nvPr/>
        </p:nvSpPr>
        <p:spPr>
          <a:xfrm>
            <a:off x="526471" y="1028472"/>
            <a:ext cx="5929748" cy="923330"/>
          </a:xfrm>
          <a:prstGeom prst="rect">
            <a:avLst/>
          </a:prstGeom>
          <a:noFill/>
        </p:spPr>
        <p:txBody>
          <a:bodyPr wrap="square" rtlCol="0">
            <a:spAutoFit/>
          </a:bodyPr>
          <a:lstStyle/>
          <a:p>
            <a:pPr marL="285750" indent="-285750">
              <a:buFont typeface="Arial" panose="020B0604020202020204" pitchFamily="34" charset="0"/>
              <a:buChar char="•"/>
            </a:pPr>
            <a:endParaRPr lang="en-US" dirty="0"/>
          </a:p>
          <a:p>
            <a:endParaRPr lang="en-US" dirty="0"/>
          </a:p>
          <a:p>
            <a:endParaRPr lang="en-US" dirty="0"/>
          </a:p>
        </p:txBody>
      </p:sp>
      <p:pic>
        <p:nvPicPr>
          <p:cNvPr id="7" name="Picture 6">
            <a:extLst>
              <a:ext uri="{FF2B5EF4-FFF2-40B4-BE49-F238E27FC236}">
                <a16:creationId xmlns:a16="http://schemas.microsoft.com/office/drawing/2014/main" xmlns="" id="{C8B0018C-BD2F-4C26-B8D4-F3869F7438C0}"/>
              </a:ext>
            </a:extLst>
          </p:cNvPr>
          <p:cNvPicPr>
            <a:picLocks noChangeAspect="1"/>
          </p:cNvPicPr>
          <p:nvPr/>
        </p:nvPicPr>
        <p:blipFill>
          <a:blip r:embed="rId2"/>
          <a:stretch>
            <a:fillRect/>
          </a:stretch>
        </p:blipFill>
        <p:spPr>
          <a:xfrm>
            <a:off x="8965681" y="5535029"/>
            <a:ext cx="2632761" cy="891741"/>
          </a:xfrm>
          <a:prstGeom prst="rect">
            <a:avLst/>
          </a:prstGeom>
        </p:spPr>
      </p:pic>
    </p:spTree>
    <p:extLst>
      <p:ext uri="{BB962C8B-B14F-4D97-AF65-F5344CB8AC3E}">
        <p14:creationId xmlns:p14="http://schemas.microsoft.com/office/powerpoint/2010/main" val="38732324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cap="all" dirty="0">
                <a:solidFill>
                  <a:prstClr val="black"/>
                </a:solidFill>
                <a:latin typeface="Gill Sans MT" panose="020B0502020104020203" pitchFamily="34" charset="0"/>
                <a:cs typeface="Aharoni" panose="02010803020104030203" pitchFamily="2" charset="-79"/>
              </a:rPr>
              <a:t>DEVELOPMENT Evaluation committee MEMBERS serve as agents of the </a:t>
            </a:r>
            <a:r>
              <a:rPr lang="en-US" sz="2800" b="1" cap="all" dirty="0">
                <a:solidFill>
                  <a:prstClr val="black"/>
                </a:solidFill>
                <a:latin typeface="Gill Sans MT" panose="020B0502020104020203" pitchFamily="34" charset="0"/>
                <a:cs typeface="Aharoni" panose="02010803020104030203" pitchFamily="2" charset="-79"/>
              </a:rPr>
              <a:t>jcha</a:t>
            </a:r>
            <a:endParaRPr lang="en-US" sz="2800" dirty="0">
              <a:latin typeface="Gill Sans MT" panose="020B0502020104020203" pitchFamily="34" charset="0"/>
              <a:cs typeface="Aharoni" panose="02010803020104030203" pitchFamily="2" charset="-79"/>
            </a:endParaRPr>
          </a:p>
        </p:txBody>
      </p:sp>
      <p:sp>
        <p:nvSpPr>
          <p:cNvPr id="3" name="Content Placeholder 2"/>
          <p:cNvSpPr>
            <a:spLocks noGrp="1"/>
          </p:cNvSpPr>
          <p:nvPr>
            <p:ph idx="1"/>
          </p:nvPr>
        </p:nvSpPr>
        <p:spPr>
          <a:xfrm>
            <a:off x="838200" y="2043404"/>
            <a:ext cx="10515600" cy="3491625"/>
          </a:xfrm>
        </p:spPr>
        <p:txBody>
          <a:bodyPr>
            <a:normAutofit fontScale="92500" lnSpcReduction="10000"/>
          </a:bodyPr>
          <a:lstStyle/>
          <a:p>
            <a:r>
              <a:rPr lang="en-US" sz="2200" b="1" dirty="0">
                <a:latin typeface="Gill Sans MT" panose="020B0502020104020203" pitchFamily="34" charset="0"/>
              </a:rPr>
              <a:t>HUD Handbook 7460.8, REV 2 Chapter 16.9 (B)</a:t>
            </a:r>
          </a:p>
          <a:p>
            <a:pPr marL="0" indent="0">
              <a:buNone/>
            </a:pPr>
            <a:r>
              <a:rPr lang="en-US" sz="2200" dirty="0">
                <a:latin typeface="Gill Sans MT" panose="020B0502020104020203" pitchFamily="34" charset="0"/>
              </a:rPr>
              <a:t>HUD encourages inclusion of residents in selection panels provided </a:t>
            </a:r>
            <a:r>
              <a:rPr lang="en-US" sz="2200" dirty="0" smtClean="0">
                <a:latin typeface="Gill Sans MT" panose="020B0502020104020203" pitchFamily="34" charset="0"/>
              </a:rPr>
              <a:t>they have </a:t>
            </a:r>
            <a:r>
              <a:rPr lang="en-US" sz="2200" dirty="0">
                <a:latin typeface="Gill Sans MT" panose="020B0502020104020203" pitchFamily="34" charset="0"/>
              </a:rPr>
              <a:t>been trained in the procurement </a:t>
            </a:r>
            <a:r>
              <a:rPr lang="en-US" sz="2200" dirty="0" smtClean="0">
                <a:latin typeface="Gill Sans MT" panose="020B0502020104020203" pitchFamily="34" charset="0"/>
              </a:rPr>
              <a:t>process.</a:t>
            </a:r>
            <a:endParaRPr lang="en-US" sz="2200" dirty="0">
              <a:latin typeface="Gill Sans MT" panose="020B0502020104020203" pitchFamily="34" charset="0"/>
            </a:endParaRPr>
          </a:p>
          <a:p>
            <a:r>
              <a:rPr lang="en-US" sz="2200" b="1" dirty="0">
                <a:latin typeface="Gill Sans MT" panose="020B0502020104020203" pitchFamily="34" charset="0"/>
              </a:rPr>
              <a:t>HUD Handbook 7460.8, REV 2 Chapter 16.9 (B)(1)</a:t>
            </a:r>
          </a:p>
          <a:p>
            <a:pPr marL="0" indent="0">
              <a:buNone/>
            </a:pPr>
            <a:r>
              <a:rPr lang="en-US" sz="2200" dirty="0">
                <a:latin typeface="Gill Sans MT" panose="020B0502020104020203" pitchFamily="34" charset="0"/>
              </a:rPr>
              <a:t>R</a:t>
            </a:r>
            <a:r>
              <a:rPr lang="en-US" sz="2200" dirty="0" smtClean="0">
                <a:latin typeface="Gill Sans MT" panose="020B0502020104020203" pitchFamily="34" charset="0"/>
              </a:rPr>
              <a:t>esidents wh</a:t>
            </a:r>
            <a:r>
              <a:rPr lang="en-US" sz="2200" dirty="0" smtClean="0">
                <a:latin typeface="Gill Sans MT" panose="020B0502020104020203" pitchFamily="34" charset="0"/>
              </a:rPr>
              <a:t>o serve on selection panels </a:t>
            </a:r>
            <a:r>
              <a:rPr lang="en-US" sz="2200" dirty="0" smtClean="0">
                <a:latin typeface="Gill Sans MT" panose="020B0502020104020203" pitchFamily="34" charset="0"/>
              </a:rPr>
              <a:t>act as </a:t>
            </a:r>
            <a:r>
              <a:rPr lang="en-US" sz="2200" dirty="0">
                <a:latin typeface="Gill Sans MT" panose="020B0502020104020203" pitchFamily="34" charset="0"/>
              </a:rPr>
              <a:t>agents of the </a:t>
            </a:r>
            <a:r>
              <a:rPr lang="en-US" sz="2200" dirty="0" smtClean="0">
                <a:latin typeface="Gill Sans MT" panose="020B0502020104020203" pitchFamily="34" charset="0"/>
              </a:rPr>
              <a:t>public housing </a:t>
            </a:r>
            <a:r>
              <a:rPr lang="en-US" sz="2200" dirty="0">
                <a:latin typeface="Gill Sans MT" panose="020B0502020104020203" pitchFamily="34" charset="0"/>
              </a:rPr>
              <a:t>authority and </a:t>
            </a:r>
            <a:r>
              <a:rPr lang="en-US" sz="2200" dirty="0" smtClean="0">
                <a:latin typeface="Gill Sans MT" panose="020B0502020104020203" pitchFamily="34" charset="0"/>
              </a:rPr>
              <a:t>therefore, </a:t>
            </a:r>
            <a:r>
              <a:rPr lang="en-US" sz="2200" dirty="0">
                <a:latin typeface="Gill Sans MT" panose="020B0502020104020203" pitchFamily="34" charset="0"/>
              </a:rPr>
              <a:t>are subject to the same conflict of interest </a:t>
            </a:r>
            <a:r>
              <a:rPr lang="en-US" sz="2200" dirty="0" smtClean="0">
                <a:latin typeface="Gill Sans MT" panose="020B0502020104020203" pitchFamily="34" charset="0"/>
              </a:rPr>
              <a:t>rules.</a:t>
            </a:r>
            <a:endParaRPr lang="en-US" sz="2200" dirty="0">
              <a:latin typeface="Gill Sans MT" panose="020B0502020104020203" pitchFamily="34" charset="0"/>
            </a:endParaRPr>
          </a:p>
          <a:p>
            <a:r>
              <a:rPr lang="en-US" sz="2200" b="1" dirty="0">
                <a:latin typeface="Gill Sans MT" panose="020B0502020104020203" pitchFamily="34" charset="0"/>
              </a:rPr>
              <a:t>HUD Handbook 7460.8, REV 2 Chapter  4.2</a:t>
            </a:r>
          </a:p>
          <a:p>
            <a:pPr marL="0" indent="0">
              <a:buNone/>
            </a:pPr>
            <a:r>
              <a:rPr lang="en-US" sz="2200" dirty="0">
                <a:latin typeface="Gill Sans MT" panose="020B0502020104020203" pitchFamily="34" charset="0"/>
              </a:rPr>
              <a:t>Anyone acting as an agent of the public housing authority must discharge their duties impartially to ensure fair competitive access to procurement opportunities by responsible contractors. Moreover, employees, officers, and agents should conduct themselves in such a manner as to foster the public’s confidence in the integrity of the process.</a:t>
            </a:r>
            <a:r>
              <a:rPr lang="en-US" sz="2200" dirty="0">
                <a:highlight>
                  <a:srgbClr val="FFFF00"/>
                </a:highlight>
                <a:latin typeface="Gill Sans MT" panose="020B0502020104020203" pitchFamily="34" charset="0"/>
              </a:rPr>
              <a:t> </a:t>
            </a:r>
          </a:p>
          <a:p>
            <a:pPr marL="0" indent="0">
              <a:buNone/>
            </a:pPr>
            <a:endParaRPr lang="en-US" sz="2200" dirty="0">
              <a:latin typeface="Gill Sans MT" panose="020B0502020104020203" pitchFamily="34" charset="0"/>
            </a:endParaRPr>
          </a:p>
          <a:p>
            <a:pPr marL="0" indent="0">
              <a:buNone/>
            </a:pPr>
            <a:endParaRPr lang="en-US" sz="2000" dirty="0"/>
          </a:p>
          <a:p>
            <a:endParaRPr lang="en-US" dirty="0"/>
          </a:p>
        </p:txBody>
      </p:sp>
      <p:pic>
        <p:nvPicPr>
          <p:cNvPr id="4" name="Picture 3">
            <a:extLst>
              <a:ext uri="{FF2B5EF4-FFF2-40B4-BE49-F238E27FC236}">
                <a16:creationId xmlns:a16="http://schemas.microsoft.com/office/drawing/2014/main" xmlns="" id="{C8B0018C-BD2F-4C26-B8D4-F3869F7438C0}"/>
              </a:ext>
            </a:extLst>
          </p:cNvPr>
          <p:cNvPicPr>
            <a:picLocks noChangeAspect="1"/>
          </p:cNvPicPr>
          <p:nvPr/>
        </p:nvPicPr>
        <p:blipFill>
          <a:blip r:embed="rId2"/>
          <a:stretch>
            <a:fillRect/>
          </a:stretch>
        </p:blipFill>
        <p:spPr>
          <a:xfrm>
            <a:off x="8965681" y="5535029"/>
            <a:ext cx="2632761" cy="891741"/>
          </a:xfrm>
          <a:prstGeom prst="rect">
            <a:avLst/>
          </a:prstGeom>
        </p:spPr>
      </p:pic>
    </p:spTree>
    <p:extLst>
      <p:ext uri="{BB962C8B-B14F-4D97-AF65-F5344CB8AC3E}">
        <p14:creationId xmlns:p14="http://schemas.microsoft.com/office/powerpoint/2010/main" val="666559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E05BD1-6F10-4395-B854-25808F7E3C2A}"/>
              </a:ext>
            </a:extLst>
          </p:cNvPr>
          <p:cNvSpPr>
            <a:spLocks noGrp="1"/>
          </p:cNvSpPr>
          <p:nvPr>
            <p:ph type="title"/>
          </p:nvPr>
        </p:nvSpPr>
        <p:spPr/>
        <p:txBody>
          <a:bodyPr>
            <a:normAutofit/>
          </a:bodyPr>
          <a:lstStyle/>
          <a:p>
            <a:r>
              <a:rPr lang="en-US" sz="3600" b="1" dirty="0">
                <a:latin typeface="Gill Sans MT" panose="020B0502020104020203" pitchFamily="34" charset="0"/>
              </a:rPr>
              <a:t>Confidentiality During Procurement Process</a:t>
            </a:r>
          </a:p>
        </p:txBody>
      </p:sp>
      <p:sp>
        <p:nvSpPr>
          <p:cNvPr id="3" name="Content Placeholder 2">
            <a:extLst>
              <a:ext uri="{FF2B5EF4-FFF2-40B4-BE49-F238E27FC236}">
                <a16:creationId xmlns:a16="http://schemas.microsoft.com/office/drawing/2014/main" xmlns="" id="{F7D1298D-B01A-4B61-8D18-D0F3BA12EA7F}"/>
              </a:ext>
            </a:extLst>
          </p:cNvPr>
          <p:cNvSpPr>
            <a:spLocks noGrp="1"/>
          </p:cNvSpPr>
          <p:nvPr>
            <p:ph idx="1"/>
          </p:nvPr>
        </p:nvSpPr>
        <p:spPr/>
        <p:txBody>
          <a:bodyPr>
            <a:noAutofit/>
          </a:bodyPr>
          <a:lstStyle/>
          <a:p>
            <a:pPr marL="0" indent="0">
              <a:buNone/>
            </a:pPr>
            <a:r>
              <a:rPr lang="en-US" sz="2400" b="1" dirty="0">
                <a:latin typeface="Gill Sans MT" panose="020B0502020104020203" pitchFamily="34" charset="0"/>
              </a:rPr>
              <a:t>HUD Handbook 7460.8, REV 2 Chapter 4.5 (C)</a:t>
            </a:r>
            <a:endParaRPr lang="en-US" sz="2400" dirty="0"/>
          </a:p>
          <a:p>
            <a:r>
              <a:rPr lang="en-US" sz="2000" dirty="0" smtClean="0"/>
              <a:t>“Disclosure </a:t>
            </a:r>
            <a:r>
              <a:rPr lang="en-US" sz="2000" dirty="0"/>
              <a:t>of confidential information to any person not authorized by the Contracting Officer to receive such information shall be a breach of the ethical standards. Confidential information includes but is not necessarily limited to: the contents of a bid (prior to bid opening) or proposal (prior to contract award using competitive proposals), names of individuals or firms that submitted bids (prior to bid opening) or proposals (prior to contract award); PHA-generated information related to a procurement (including PHA cost estimates, contractor selection and evaluation plans, specifications [before solicitation is issued]); and any other information the disclosure of which would have a direct bearing upon the contract award or the competitive process. It is a breach of ethical conduct for any current or former employee, officer, or agent to knowingly use confidential information for actual or anticipated personal gain or for actual or anticipated personal gain of any other person</a:t>
            </a:r>
            <a:r>
              <a:rPr lang="en-US" sz="2000" dirty="0" smtClean="0"/>
              <a:t>.”</a:t>
            </a:r>
            <a:endParaRPr lang="en-US" sz="2000" dirty="0"/>
          </a:p>
        </p:txBody>
      </p:sp>
    </p:spTree>
    <p:extLst>
      <p:ext uri="{BB962C8B-B14F-4D97-AF65-F5344CB8AC3E}">
        <p14:creationId xmlns:p14="http://schemas.microsoft.com/office/powerpoint/2010/main" val="2113585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43D912-FE8A-4965-80C9-4932FB30FA54}"/>
              </a:ext>
            </a:extLst>
          </p:cNvPr>
          <p:cNvSpPr>
            <a:spLocks noGrp="1"/>
          </p:cNvSpPr>
          <p:nvPr>
            <p:ph type="title"/>
          </p:nvPr>
        </p:nvSpPr>
        <p:spPr/>
        <p:txBody>
          <a:bodyPr>
            <a:normAutofit/>
          </a:bodyPr>
          <a:lstStyle/>
          <a:p>
            <a:r>
              <a:rPr lang="en-US" altLang="en-US" sz="3600" b="1" dirty="0">
                <a:latin typeface="Aharoni" panose="02010803020104030203" pitchFamily="2" charset="-79"/>
                <a:cs typeface="Aharoni" panose="02010803020104030203" pitchFamily="2" charset="-79"/>
              </a:rPr>
              <a:t>HOLLAND GARDENS EVALUATION COMMITTEE RESIDENT PARTICIPATION</a:t>
            </a:r>
            <a:endParaRPr lang="en-US" sz="3600" b="1" dirty="0">
              <a:latin typeface="Aharoni" panose="02010803020104030203" pitchFamily="2" charset="-79"/>
              <a:cs typeface="Aharoni" panose="02010803020104030203" pitchFamily="2" charset="-79"/>
            </a:endParaRPr>
          </a:p>
        </p:txBody>
      </p:sp>
      <p:sp>
        <p:nvSpPr>
          <p:cNvPr id="5" name="Content Placeholder 4">
            <a:extLst>
              <a:ext uri="{FF2B5EF4-FFF2-40B4-BE49-F238E27FC236}">
                <a16:creationId xmlns:a16="http://schemas.microsoft.com/office/drawing/2014/main" xmlns="" id="{3328B2AA-5670-4A6B-9C08-1DA7B42885BF}"/>
              </a:ext>
            </a:extLst>
          </p:cNvPr>
          <p:cNvSpPr>
            <a:spLocks noGrp="1"/>
          </p:cNvSpPr>
          <p:nvPr>
            <p:ph idx="1"/>
          </p:nvPr>
        </p:nvSpPr>
        <p:spPr/>
        <p:txBody>
          <a:bodyPr/>
          <a:lstStyle/>
          <a:p>
            <a:pPr eaLnBrk="1" hangingPunct="1">
              <a:lnSpc>
                <a:spcPct val="110000"/>
              </a:lnSpc>
              <a:spcBef>
                <a:spcPct val="5000"/>
              </a:spcBef>
              <a:spcAft>
                <a:spcPct val="25000"/>
              </a:spcAft>
              <a:buFont typeface="Arial" panose="020B0604020202020204" pitchFamily="34" charset="0"/>
              <a:buChar char="•"/>
            </a:pPr>
            <a:r>
              <a:rPr lang="en-US" altLang="en-US" sz="2000" dirty="0">
                <a:latin typeface="Gill Sans MT" panose="020B0502020104020203" pitchFamily="34" charset="0"/>
              </a:rPr>
              <a:t>JCHA management will, in consultation with HUD, recommend inclusion of a resident on the Evaluation Committee </a:t>
            </a:r>
          </a:p>
          <a:p>
            <a:pPr eaLnBrk="1" hangingPunct="1">
              <a:lnSpc>
                <a:spcPct val="110000"/>
              </a:lnSpc>
              <a:spcBef>
                <a:spcPct val="5000"/>
              </a:spcBef>
              <a:spcAft>
                <a:spcPct val="25000"/>
              </a:spcAft>
              <a:buFont typeface="Arial" panose="020B0604020202020204" pitchFamily="34" charset="0"/>
              <a:buChar char="•"/>
            </a:pPr>
            <a:r>
              <a:rPr lang="en-US" altLang="en-US" sz="2000" dirty="0">
                <a:latin typeface="Gill Sans MT" panose="020B0502020104020203" pitchFamily="34" charset="0"/>
              </a:rPr>
              <a:t>Resident in good standing will be selected from candidates nominated by the Resident Council of Holland Gardens pursuant to 24 C.F.R. 964</a:t>
            </a:r>
          </a:p>
          <a:p>
            <a:pPr eaLnBrk="1" hangingPunct="1">
              <a:lnSpc>
                <a:spcPct val="110000"/>
              </a:lnSpc>
              <a:spcBef>
                <a:spcPct val="5000"/>
              </a:spcBef>
              <a:spcAft>
                <a:spcPct val="25000"/>
              </a:spcAft>
              <a:buFont typeface="Arial" panose="020B0604020202020204" pitchFamily="34" charset="0"/>
              <a:buChar char="•"/>
            </a:pPr>
            <a:r>
              <a:rPr lang="en-US" altLang="en-US" sz="2000" dirty="0">
                <a:latin typeface="Gill Sans MT" panose="020B0502020104020203" pitchFamily="34" charset="0"/>
              </a:rPr>
              <a:t>JCHA will review the qualifications of nominated resident candidate to participate as a member of the Evaluation Committee</a:t>
            </a:r>
          </a:p>
          <a:p>
            <a:pPr eaLnBrk="1" hangingPunct="1">
              <a:lnSpc>
                <a:spcPct val="110000"/>
              </a:lnSpc>
              <a:spcBef>
                <a:spcPct val="5000"/>
              </a:spcBef>
              <a:spcAft>
                <a:spcPct val="25000"/>
              </a:spcAft>
              <a:buFont typeface="Arial" panose="020B0604020202020204" pitchFamily="34" charset="0"/>
              <a:buChar char="•"/>
            </a:pPr>
            <a:r>
              <a:rPr lang="en-US" altLang="en-US" sz="2000" dirty="0">
                <a:latin typeface="Gill Sans MT" panose="020B0502020104020203" pitchFamily="34" charset="0"/>
              </a:rPr>
              <a:t>JCHA will train the selected resident in the procurement process and provide any other training/guidance recommended by HUD </a:t>
            </a:r>
          </a:p>
          <a:p>
            <a:pPr marL="0" indent="0">
              <a:buNone/>
            </a:pPr>
            <a:endParaRPr lang="en-US" dirty="0"/>
          </a:p>
        </p:txBody>
      </p:sp>
      <p:sp>
        <p:nvSpPr>
          <p:cNvPr id="4" name="TextBox 3">
            <a:extLst>
              <a:ext uri="{FF2B5EF4-FFF2-40B4-BE49-F238E27FC236}">
                <a16:creationId xmlns:a16="http://schemas.microsoft.com/office/drawing/2014/main" xmlns="" id="{62E98470-122F-47D4-8D72-68E841B31BAE}"/>
              </a:ext>
            </a:extLst>
          </p:cNvPr>
          <p:cNvSpPr txBox="1"/>
          <p:nvPr/>
        </p:nvSpPr>
        <p:spPr>
          <a:xfrm>
            <a:off x="526471" y="1028472"/>
            <a:ext cx="5929748" cy="923330"/>
          </a:xfrm>
          <a:prstGeom prst="rect">
            <a:avLst/>
          </a:prstGeom>
          <a:noFill/>
        </p:spPr>
        <p:txBody>
          <a:bodyPr wrap="square" rtlCol="0">
            <a:spAutoFit/>
          </a:bodyPr>
          <a:lstStyle/>
          <a:p>
            <a:pPr marL="285750" indent="-285750">
              <a:buFont typeface="Arial" panose="020B0604020202020204" pitchFamily="34" charset="0"/>
              <a:buChar char="•"/>
            </a:pPr>
            <a:endParaRPr lang="en-US" dirty="0"/>
          </a:p>
          <a:p>
            <a:endParaRPr lang="en-US" dirty="0"/>
          </a:p>
          <a:p>
            <a:endParaRPr lang="en-US" dirty="0"/>
          </a:p>
        </p:txBody>
      </p:sp>
      <p:pic>
        <p:nvPicPr>
          <p:cNvPr id="7" name="Picture 6">
            <a:extLst>
              <a:ext uri="{FF2B5EF4-FFF2-40B4-BE49-F238E27FC236}">
                <a16:creationId xmlns:a16="http://schemas.microsoft.com/office/drawing/2014/main" xmlns="" id="{C8B0018C-BD2F-4C26-B8D4-F3869F7438C0}"/>
              </a:ext>
            </a:extLst>
          </p:cNvPr>
          <p:cNvPicPr>
            <a:picLocks noChangeAspect="1"/>
          </p:cNvPicPr>
          <p:nvPr/>
        </p:nvPicPr>
        <p:blipFill>
          <a:blip r:embed="rId2"/>
          <a:stretch>
            <a:fillRect/>
          </a:stretch>
        </p:blipFill>
        <p:spPr>
          <a:xfrm>
            <a:off x="8965681" y="5535029"/>
            <a:ext cx="2632761" cy="891741"/>
          </a:xfrm>
          <a:prstGeom prst="rect">
            <a:avLst/>
          </a:prstGeom>
        </p:spPr>
      </p:pic>
    </p:spTree>
    <p:extLst>
      <p:ext uri="{BB962C8B-B14F-4D97-AF65-F5344CB8AC3E}">
        <p14:creationId xmlns:p14="http://schemas.microsoft.com/office/powerpoint/2010/main" val="38503692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43D912-FE8A-4965-80C9-4932FB30FA54}"/>
              </a:ext>
            </a:extLst>
          </p:cNvPr>
          <p:cNvSpPr>
            <a:spLocks noGrp="1"/>
          </p:cNvSpPr>
          <p:nvPr>
            <p:ph type="title"/>
          </p:nvPr>
        </p:nvSpPr>
        <p:spPr/>
        <p:txBody>
          <a:bodyPr>
            <a:normAutofit/>
          </a:bodyPr>
          <a:lstStyle/>
          <a:p>
            <a:r>
              <a:rPr lang="en-US" altLang="en-US" sz="3600" b="1" dirty="0">
                <a:latin typeface="Gill Sans MT" panose="020B0502020104020203" pitchFamily="34" charset="0"/>
                <a:cs typeface="Aharoni" panose="02010803020104030203" pitchFamily="2" charset="-79"/>
              </a:rPr>
              <a:t>Q &amp; A </a:t>
            </a:r>
            <a:endParaRPr lang="en-US" sz="3600" b="1" dirty="0">
              <a:latin typeface="Gill Sans MT" panose="020B0502020104020203" pitchFamily="34" charset="0"/>
              <a:cs typeface="Aharoni" panose="02010803020104030203" pitchFamily="2" charset="-79"/>
            </a:endParaRPr>
          </a:p>
        </p:txBody>
      </p:sp>
      <p:sp>
        <p:nvSpPr>
          <p:cNvPr id="5" name="Content Placeholder 4">
            <a:extLst>
              <a:ext uri="{FF2B5EF4-FFF2-40B4-BE49-F238E27FC236}">
                <a16:creationId xmlns:a16="http://schemas.microsoft.com/office/drawing/2014/main" xmlns="" id="{3328B2AA-5670-4A6B-9C08-1DA7B42885BF}"/>
              </a:ext>
            </a:extLst>
          </p:cNvPr>
          <p:cNvSpPr>
            <a:spLocks noGrp="1"/>
          </p:cNvSpPr>
          <p:nvPr>
            <p:ph idx="1"/>
          </p:nvPr>
        </p:nvSpPr>
        <p:spPr/>
        <p:txBody>
          <a:bodyPr/>
          <a:lstStyle/>
          <a:p>
            <a:pPr lvl="1" eaLnBrk="1" hangingPunct="1">
              <a:lnSpc>
                <a:spcPct val="80000"/>
              </a:lnSpc>
              <a:buFont typeface="Wingdings" panose="05000000000000000000" pitchFamily="2" charset="2"/>
              <a:buNone/>
            </a:pPr>
            <a:endParaRPr lang="en-US" altLang="en-US" sz="2800" dirty="0">
              <a:latin typeface="Arial" panose="020B0604020202020204" pitchFamily="34" charset="0"/>
            </a:endParaRPr>
          </a:p>
          <a:p>
            <a:pPr marL="457200" lvl="1" indent="0">
              <a:lnSpc>
                <a:spcPct val="80000"/>
              </a:lnSpc>
              <a:buNone/>
            </a:pPr>
            <a:r>
              <a:rPr lang="en-US" altLang="en-US" sz="2800" dirty="0" smtClean="0">
                <a:latin typeface="Arial" panose="020B0604020202020204" pitchFamily="34" charset="0"/>
              </a:rPr>
              <a:t>Questions/comments</a:t>
            </a:r>
            <a:endParaRPr lang="en-US" altLang="en-US" sz="2800" dirty="0">
              <a:latin typeface="Arial" panose="020B0604020202020204" pitchFamily="34" charset="0"/>
            </a:endParaRPr>
          </a:p>
        </p:txBody>
      </p:sp>
      <p:sp>
        <p:nvSpPr>
          <p:cNvPr id="4" name="TextBox 3">
            <a:extLst>
              <a:ext uri="{FF2B5EF4-FFF2-40B4-BE49-F238E27FC236}">
                <a16:creationId xmlns:a16="http://schemas.microsoft.com/office/drawing/2014/main" xmlns="" id="{62E98470-122F-47D4-8D72-68E841B31BAE}"/>
              </a:ext>
            </a:extLst>
          </p:cNvPr>
          <p:cNvSpPr txBox="1"/>
          <p:nvPr/>
        </p:nvSpPr>
        <p:spPr>
          <a:xfrm>
            <a:off x="526471" y="1028472"/>
            <a:ext cx="5929748" cy="923330"/>
          </a:xfrm>
          <a:prstGeom prst="rect">
            <a:avLst/>
          </a:prstGeom>
          <a:noFill/>
        </p:spPr>
        <p:txBody>
          <a:bodyPr wrap="square" rtlCol="0">
            <a:spAutoFit/>
          </a:bodyPr>
          <a:lstStyle/>
          <a:p>
            <a:pPr marL="285750" indent="-285750">
              <a:buFont typeface="Arial" panose="020B0604020202020204" pitchFamily="34" charset="0"/>
              <a:buChar char="•"/>
            </a:pPr>
            <a:endParaRPr lang="en-US" dirty="0"/>
          </a:p>
          <a:p>
            <a:endParaRPr lang="en-US" dirty="0"/>
          </a:p>
          <a:p>
            <a:endParaRPr lang="en-US" dirty="0"/>
          </a:p>
        </p:txBody>
      </p:sp>
      <p:pic>
        <p:nvPicPr>
          <p:cNvPr id="7" name="Picture 6">
            <a:extLst>
              <a:ext uri="{FF2B5EF4-FFF2-40B4-BE49-F238E27FC236}">
                <a16:creationId xmlns:a16="http://schemas.microsoft.com/office/drawing/2014/main" xmlns="" id="{C8B0018C-BD2F-4C26-B8D4-F3869F7438C0}"/>
              </a:ext>
            </a:extLst>
          </p:cNvPr>
          <p:cNvPicPr>
            <a:picLocks noChangeAspect="1"/>
          </p:cNvPicPr>
          <p:nvPr/>
        </p:nvPicPr>
        <p:blipFill>
          <a:blip r:embed="rId2"/>
          <a:stretch>
            <a:fillRect/>
          </a:stretch>
        </p:blipFill>
        <p:spPr>
          <a:xfrm>
            <a:off x="8965681" y="5535029"/>
            <a:ext cx="2632761" cy="891741"/>
          </a:xfrm>
          <a:prstGeom prst="rect">
            <a:avLst/>
          </a:prstGeom>
        </p:spPr>
      </p:pic>
    </p:spTree>
    <p:extLst>
      <p:ext uri="{BB962C8B-B14F-4D97-AF65-F5344CB8AC3E}">
        <p14:creationId xmlns:p14="http://schemas.microsoft.com/office/powerpoint/2010/main" val="3672404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618A2B-3192-47A5-A6FB-E4BF8F3BB54D}"/>
              </a:ext>
            </a:extLst>
          </p:cNvPr>
          <p:cNvSpPr>
            <a:spLocks noGrp="1"/>
          </p:cNvSpPr>
          <p:nvPr>
            <p:ph type="title"/>
          </p:nvPr>
        </p:nvSpPr>
        <p:spPr/>
        <p:txBody>
          <a:bodyPr>
            <a:normAutofit/>
          </a:bodyPr>
          <a:lstStyle/>
          <a:p>
            <a:r>
              <a:rPr lang="en-US" sz="3200" b="1" dirty="0">
                <a:latin typeface="Gill Sans MT" panose="020B0502020104020203" pitchFamily="34" charset="0"/>
                <a:cs typeface="Aharoni" panose="02010803020104030203" pitchFamily="2" charset="-79"/>
              </a:rPr>
              <a:t>AGENDA</a:t>
            </a:r>
          </a:p>
        </p:txBody>
      </p:sp>
      <p:sp>
        <p:nvSpPr>
          <p:cNvPr id="3" name="Content Placeholder 2">
            <a:extLst>
              <a:ext uri="{FF2B5EF4-FFF2-40B4-BE49-F238E27FC236}">
                <a16:creationId xmlns:a16="http://schemas.microsoft.com/office/drawing/2014/main" xmlns="" id="{B441DFF6-A998-496B-8501-E405D3CB67F9}"/>
              </a:ext>
            </a:extLst>
          </p:cNvPr>
          <p:cNvSpPr>
            <a:spLocks noGrp="1"/>
          </p:cNvSpPr>
          <p:nvPr>
            <p:ph idx="1"/>
          </p:nvPr>
        </p:nvSpPr>
        <p:spPr/>
        <p:txBody>
          <a:bodyPr/>
          <a:lstStyle/>
          <a:p>
            <a:r>
              <a:rPr lang="en-US" dirty="0">
                <a:latin typeface="Gill Sans MT" panose="020B0502020104020203" pitchFamily="34" charset="0"/>
                <a:cs typeface="Aharoni" panose="02010803020104030203" pitchFamily="2" charset="-79"/>
              </a:rPr>
              <a:t>Project Status</a:t>
            </a:r>
          </a:p>
          <a:p>
            <a:r>
              <a:rPr lang="en-US" dirty="0">
                <a:latin typeface="Gill Sans MT" panose="020B0502020104020203" pitchFamily="34" charset="0"/>
                <a:cs typeface="Aharoni" panose="02010803020104030203" pitchFamily="2" charset="-79"/>
              </a:rPr>
              <a:t>Jersey Avenue Light Rail Redevelopment Plan</a:t>
            </a:r>
          </a:p>
          <a:p>
            <a:r>
              <a:rPr lang="en-US" dirty="0">
                <a:latin typeface="Gill Sans MT" panose="020B0502020104020203" pitchFamily="34" charset="0"/>
                <a:cs typeface="Aharoni" panose="02010803020104030203" pitchFamily="2" charset="-79"/>
              </a:rPr>
              <a:t>Overview of Procurement Process for Property Development</a:t>
            </a:r>
          </a:p>
          <a:p>
            <a:r>
              <a:rPr lang="en-US" dirty="0">
                <a:latin typeface="Gill Sans MT" panose="020B0502020104020203" pitchFamily="34" charset="0"/>
                <a:cs typeface="Aharoni" panose="02010803020104030203" pitchFamily="2" charset="-79"/>
              </a:rPr>
              <a:t>Q &amp; A </a:t>
            </a:r>
          </a:p>
        </p:txBody>
      </p:sp>
    </p:spTree>
    <p:extLst>
      <p:ext uri="{BB962C8B-B14F-4D97-AF65-F5344CB8AC3E}">
        <p14:creationId xmlns:p14="http://schemas.microsoft.com/office/powerpoint/2010/main" val="222289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6A5B8982-6A03-4FF1-9D6D-2455F059D2D9}"/>
              </a:ext>
            </a:extLst>
          </p:cNvPr>
          <p:cNvSpPr>
            <a:spLocks noGrp="1"/>
          </p:cNvSpPr>
          <p:nvPr>
            <p:ph type="title"/>
          </p:nvPr>
        </p:nvSpPr>
        <p:spPr/>
        <p:txBody>
          <a:bodyPr>
            <a:normAutofit/>
          </a:bodyPr>
          <a:lstStyle/>
          <a:p>
            <a:r>
              <a:rPr lang="en-US" sz="3600" b="1" dirty="0">
                <a:latin typeface="Gill Sans MT" panose="020B0502020104020203" pitchFamily="34" charset="0"/>
                <a:cs typeface="Aharoni" panose="02010803020104030203" pitchFamily="2" charset="-79"/>
              </a:rPr>
              <a:t>PROJECT STATUS</a:t>
            </a:r>
          </a:p>
        </p:txBody>
      </p:sp>
      <p:sp>
        <p:nvSpPr>
          <p:cNvPr id="5" name="Content Placeholder 4">
            <a:extLst>
              <a:ext uri="{FF2B5EF4-FFF2-40B4-BE49-F238E27FC236}">
                <a16:creationId xmlns:a16="http://schemas.microsoft.com/office/drawing/2014/main" xmlns="" id="{3EEA64E7-BE1E-4179-9A70-6B10D148BD41}"/>
              </a:ext>
            </a:extLst>
          </p:cNvPr>
          <p:cNvSpPr>
            <a:spLocks noGrp="1"/>
          </p:cNvSpPr>
          <p:nvPr>
            <p:ph sz="half" idx="1"/>
          </p:nvPr>
        </p:nvSpPr>
        <p:spPr>
          <a:xfrm>
            <a:off x="2299085" y="1868204"/>
            <a:ext cx="7593830" cy="3880772"/>
          </a:xfrm>
        </p:spPr>
        <p:txBody>
          <a:bodyPr>
            <a:normAutofit fontScale="70000" lnSpcReduction="20000"/>
          </a:bodyPr>
          <a:lstStyle/>
          <a:p>
            <a:pPr marL="0" indent="0">
              <a:buNone/>
            </a:pPr>
            <a:r>
              <a:rPr lang="en-US" sz="3800" dirty="0">
                <a:latin typeface="Aharoni" panose="02010803020104030203" pitchFamily="2" charset="-79"/>
                <a:cs typeface="Aharoni" panose="02010803020104030203" pitchFamily="2" charset="-79"/>
              </a:rPr>
              <a:t>Next steps:</a:t>
            </a:r>
          </a:p>
          <a:p>
            <a:r>
              <a:rPr lang="en-US" sz="3400" dirty="0">
                <a:latin typeface="Gill Sans MT" panose="020B0502020104020203" pitchFamily="34" charset="0"/>
              </a:rPr>
              <a:t>RFQ – Spring 2021</a:t>
            </a:r>
          </a:p>
          <a:p>
            <a:r>
              <a:rPr lang="en-US" sz="3400" dirty="0">
                <a:latin typeface="Gill Sans MT" panose="020B0502020104020203" pitchFamily="34" charset="0"/>
              </a:rPr>
              <a:t>RFP – Summer 2021</a:t>
            </a:r>
          </a:p>
          <a:p>
            <a:r>
              <a:rPr lang="en-US" sz="3400" dirty="0">
                <a:latin typeface="Gill Sans MT" panose="020B0502020104020203" pitchFamily="34" charset="0"/>
              </a:rPr>
              <a:t>RFP Review – Fall 2021</a:t>
            </a:r>
          </a:p>
          <a:p>
            <a:r>
              <a:rPr lang="en-US" sz="3400" dirty="0">
                <a:latin typeface="Gill Sans MT" panose="020B0502020104020203" pitchFamily="34" charset="0"/>
              </a:rPr>
              <a:t>Pre-Development – Fall 2021-Fall 2022</a:t>
            </a:r>
          </a:p>
          <a:p>
            <a:r>
              <a:rPr lang="en-US" sz="3400" dirty="0">
                <a:latin typeface="Gill Sans MT" panose="020B0502020104020203" pitchFamily="34" charset="0"/>
              </a:rPr>
              <a:t>Relocation – Fall 2022/Winter 2023</a:t>
            </a:r>
          </a:p>
          <a:p>
            <a:r>
              <a:rPr lang="en-US" sz="3400" dirty="0">
                <a:latin typeface="Gill Sans MT" panose="020B0502020104020203" pitchFamily="34" charset="0"/>
              </a:rPr>
              <a:t>All Admissions and Continued Occupancy Policies (ACOP) and lease requirements remain in effect. As discussed previously, please ensure that you abide by these policies and in compliance with your lease throughout this process.</a:t>
            </a:r>
          </a:p>
        </p:txBody>
      </p:sp>
      <p:pic>
        <p:nvPicPr>
          <p:cNvPr id="7" name="Picture 6" descr="A picture containing logo&#10;&#10;Description automatically generated">
            <a:extLst>
              <a:ext uri="{FF2B5EF4-FFF2-40B4-BE49-F238E27FC236}">
                <a16:creationId xmlns:a16="http://schemas.microsoft.com/office/drawing/2014/main" xmlns="" id="{F6621CE3-3100-4F4C-9899-CCC5C3B84A7D}"/>
              </a:ext>
            </a:extLst>
          </p:cNvPr>
          <p:cNvPicPr>
            <a:picLocks noChangeAspect="1"/>
          </p:cNvPicPr>
          <p:nvPr/>
        </p:nvPicPr>
        <p:blipFill>
          <a:blip r:embed="rId2"/>
          <a:stretch>
            <a:fillRect/>
          </a:stretch>
        </p:blipFill>
        <p:spPr>
          <a:xfrm>
            <a:off x="9206344" y="5743150"/>
            <a:ext cx="2683865" cy="858106"/>
          </a:xfrm>
          <a:prstGeom prst="rect">
            <a:avLst/>
          </a:prstGeom>
        </p:spPr>
      </p:pic>
    </p:spTree>
    <p:extLst>
      <p:ext uri="{BB962C8B-B14F-4D97-AF65-F5344CB8AC3E}">
        <p14:creationId xmlns:p14="http://schemas.microsoft.com/office/powerpoint/2010/main" val="2996292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6A5B8982-6A03-4FF1-9D6D-2455F059D2D9}"/>
              </a:ext>
            </a:extLst>
          </p:cNvPr>
          <p:cNvSpPr>
            <a:spLocks noGrp="1"/>
          </p:cNvSpPr>
          <p:nvPr>
            <p:ph type="title"/>
          </p:nvPr>
        </p:nvSpPr>
        <p:spPr/>
        <p:txBody>
          <a:bodyPr>
            <a:normAutofit/>
          </a:bodyPr>
          <a:lstStyle/>
          <a:p>
            <a:r>
              <a:rPr lang="en-US" sz="3200" b="1" dirty="0">
                <a:latin typeface="Gill Sans MT" panose="020B0502020104020203" pitchFamily="34" charset="0"/>
                <a:cs typeface="Aharoni" panose="02010803020104030203" pitchFamily="2" charset="-79"/>
              </a:rPr>
              <a:t>JERSEY AVE LIGHT RAIL REDEVELOPMENT PLAN</a:t>
            </a:r>
          </a:p>
        </p:txBody>
      </p:sp>
      <p:sp>
        <p:nvSpPr>
          <p:cNvPr id="5" name="Content Placeholder 4">
            <a:extLst>
              <a:ext uri="{FF2B5EF4-FFF2-40B4-BE49-F238E27FC236}">
                <a16:creationId xmlns:a16="http://schemas.microsoft.com/office/drawing/2014/main" xmlns="" id="{3EEA64E7-BE1E-4179-9A70-6B10D148BD41}"/>
              </a:ext>
            </a:extLst>
          </p:cNvPr>
          <p:cNvSpPr>
            <a:spLocks noGrp="1"/>
          </p:cNvSpPr>
          <p:nvPr>
            <p:ph sz="half" idx="1"/>
          </p:nvPr>
        </p:nvSpPr>
        <p:spPr>
          <a:xfrm>
            <a:off x="2299085" y="1868204"/>
            <a:ext cx="7593830" cy="3880772"/>
          </a:xfrm>
        </p:spPr>
        <p:txBody>
          <a:bodyPr>
            <a:normAutofit/>
          </a:bodyPr>
          <a:lstStyle/>
          <a:p>
            <a:pPr marL="0" indent="0">
              <a:buNone/>
            </a:pPr>
            <a:r>
              <a:rPr lang="en-US" sz="2400" dirty="0">
                <a:latin typeface="Gill Sans MT" panose="020B0502020104020203" pitchFamily="34" charset="0"/>
              </a:rPr>
              <a:t>Holland Gardens Overlay Bonus</a:t>
            </a:r>
          </a:p>
          <a:p>
            <a:r>
              <a:rPr lang="en-US" sz="2400" dirty="0">
                <a:latin typeface="Gill Sans MT" panose="020B0502020104020203" pitchFamily="34" charset="0"/>
              </a:rPr>
              <a:t>Amendments incorporate at least1:1 replacement of public housing units as set forth by the Holland Gardens Vision adopted by the JCHA Board of Commissioners</a:t>
            </a:r>
          </a:p>
          <a:p>
            <a:r>
              <a:rPr lang="en-US" sz="2400" dirty="0">
                <a:latin typeface="Gill Sans MT" panose="020B0502020104020203" pitchFamily="34" charset="0"/>
              </a:rPr>
              <a:t>Proposed library or other public use and resident services facility</a:t>
            </a:r>
          </a:p>
        </p:txBody>
      </p:sp>
      <p:pic>
        <p:nvPicPr>
          <p:cNvPr id="7" name="Picture 6" descr="A picture containing logo&#10;&#10;Description automatically generated">
            <a:extLst>
              <a:ext uri="{FF2B5EF4-FFF2-40B4-BE49-F238E27FC236}">
                <a16:creationId xmlns:a16="http://schemas.microsoft.com/office/drawing/2014/main" xmlns="" id="{F6621CE3-3100-4F4C-9899-CCC5C3B84A7D}"/>
              </a:ext>
            </a:extLst>
          </p:cNvPr>
          <p:cNvPicPr>
            <a:picLocks noChangeAspect="1"/>
          </p:cNvPicPr>
          <p:nvPr/>
        </p:nvPicPr>
        <p:blipFill>
          <a:blip r:embed="rId2"/>
          <a:stretch>
            <a:fillRect/>
          </a:stretch>
        </p:blipFill>
        <p:spPr>
          <a:xfrm>
            <a:off x="9206344" y="5743150"/>
            <a:ext cx="2683865" cy="858106"/>
          </a:xfrm>
          <a:prstGeom prst="rect">
            <a:avLst/>
          </a:prstGeom>
        </p:spPr>
      </p:pic>
    </p:spTree>
    <p:extLst>
      <p:ext uri="{BB962C8B-B14F-4D97-AF65-F5344CB8AC3E}">
        <p14:creationId xmlns:p14="http://schemas.microsoft.com/office/powerpoint/2010/main" val="490246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7788" y="381296"/>
            <a:ext cx="10851502" cy="1200329"/>
          </a:xfrm>
          <a:prstGeom prst="rect">
            <a:avLst/>
          </a:prstGeom>
        </p:spPr>
        <p:txBody>
          <a:bodyPr wrap="square">
            <a:spAutoFit/>
          </a:bodyPr>
          <a:lstStyle/>
          <a:p>
            <a:r>
              <a:rPr lang="en-US" altLang="en-US" sz="3600" b="1" dirty="0">
                <a:latin typeface="Gill Sans MT" panose="020B0502020104020203" pitchFamily="34" charset="0"/>
                <a:ea typeface="+mj-ea"/>
                <a:cs typeface="Aharoni" panose="02010803020104030203" pitchFamily="2" charset="-79"/>
              </a:rPr>
              <a:t>JCHA PROCUREMENT PROCESS FOR HOLLAND GARDENS REDEVELOPMENT</a:t>
            </a:r>
            <a:endParaRPr lang="en-US" sz="3600" b="1" dirty="0">
              <a:latin typeface="Gill Sans MT" panose="020B0502020104020203" pitchFamily="34" charset="0"/>
              <a:ea typeface="+mj-ea"/>
              <a:cs typeface="Aharoni" panose="02010803020104030203" pitchFamily="2" charset="-79"/>
            </a:endParaRPr>
          </a:p>
        </p:txBody>
      </p:sp>
      <p:sp>
        <p:nvSpPr>
          <p:cNvPr id="3" name="Rectangle 2"/>
          <p:cNvSpPr/>
          <p:nvPr/>
        </p:nvSpPr>
        <p:spPr>
          <a:xfrm>
            <a:off x="727788" y="1954417"/>
            <a:ext cx="10534260" cy="2840778"/>
          </a:xfrm>
          <a:prstGeom prst="rect">
            <a:avLst/>
          </a:prstGeom>
        </p:spPr>
        <p:txBody>
          <a:bodyPr wrap="square">
            <a:spAutoFit/>
          </a:bodyPr>
          <a:lstStyle/>
          <a:p>
            <a:pPr algn="just">
              <a:lnSpc>
                <a:spcPct val="120000"/>
              </a:lnSpc>
              <a:spcBef>
                <a:spcPts val="1000"/>
              </a:spcBef>
              <a:buClr>
                <a:srgbClr val="B71E42"/>
              </a:buClr>
              <a:defRPr/>
            </a:pPr>
            <a:r>
              <a:rPr lang="en-US" altLang="en-US" sz="2000" b="1" dirty="0">
                <a:solidFill>
                  <a:srgbClr val="000000"/>
                </a:solidFill>
                <a:latin typeface="Gill Sans MT" panose="020B0502020104020203" pitchFamily="34" charset="0"/>
              </a:rPr>
              <a:t>JCHA </a:t>
            </a:r>
            <a:r>
              <a:rPr lang="en-US" altLang="en-US" sz="2000" b="1" dirty="0" smtClean="0">
                <a:solidFill>
                  <a:srgbClr val="000000"/>
                </a:solidFill>
                <a:latin typeface="Gill Sans MT" panose="020B0502020104020203" pitchFamily="34" charset="0"/>
              </a:rPr>
              <a:t>has implemented </a:t>
            </a:r>
            <a:r>
              <a:rPr lang="en-US" altLang="en-US" sz="2000" b="1" dirty="0" smtClean="0">
                <a:solidFill>
                  <a:srgbClr val="000000"/>
                </a:solidFill>
                <a:latin typeface="Gill Sans MT" panose="020B0502020104020203" pitchFamily="34" charset="0"/>
              </a:rPr>
              <a:t>an </a:t>
            </a:r>
            <a:r>
              <a:rPr lang="en-US" altLang="en-US" sz="2000" b="1" dirty="0">
                <a:solidFill>
                  <a:srgbClr val="000000"/>
                </a:solidFill>
                <a:latin typeface="Gill Sans MT" panose="020B0502020104020203" pitchFamily="34" charset="0"/>
              </a:rPr>
              <a:t>unprecedented </a:t>
            </a:r>
            <a:r>
              <a:rPr lang="en-US" altLang="en-US" sz="2000" b="1" dirty="0" smtClean="0">
                <a:solidFill>
                  <a:srgbClr val="000000"/>
                </a:solidFill>
                <a:latin typeface="Gill Sans MT" panose="020B0502020104020203" pitchFamily="34" charset="0"/>
              </a:rPr>
              <a:t>development </a:t>
            </a:r>
            <a:r>
              <a:rPr lang="en-US" altLang="en-US" sz="2000" b="1" dirty="0">
                <a:solidFill>
                  <a:srgbClr val="000000"/>
                </a:solidFill>
                <a:latin typeface="Gill Sans MT" panose="020B0502020104020203" pitchFamily="34" charset="0"/>
              </a:rPr>
              <a:t>p</a:t>
            </a:r>
            <a:r>
              <a:rPr lang="en-US" altLang="en-US" sz="2000" b="1" dirty="0" smtClean="0">
                <a:solidFill>
                  <a:srgbClr val="000000"/>
                </a:solidFill>
                <a:latin typeface="Gill Sans MT" panose="020B0502020104020203" pitchFamily="34" charset="0"/>
              </a:rPr>
              <a:t>rocess </a:t>
            </a:r>
            <a:r>
              <a:rPr lang="en-US" altLang="en-US" sz="2000" b="1" dirty="0">
                <a:solidFill>
                  <a:srgbClr val="000000"/>
                </a:solidFill>
                <a:latin typeface="Gill Sans MT" panose="020B0502020104020203" pitchFamily="34" charset="0"/>
              </a:rPr>
              <a:t>for Holland Gardens</a:t>
            </a:r>
          </a:p>
          <a:p>
            <a:pPr algn="just">
              <a:lnSpc>
                <a:spcPct val="120000"/>
              </a:lnSpc>
              <a:spcBef>
                <a:spcPts val="1000"/>
              </a:spcBef>
              <a:buClr>
                <a:srgbClr val="B71E42"/>
              </a:buClr>
              <a:buFont typeface="Arial" panose="020B0604020202020204" pitchFamily="34" charset="0"/>
              <a:buChar char="•"/>
              <a:defRPr/>
            </a:pPr>
            <a:r>
              <a:rPr lang="en-US" altLang="en-US" dirty="0">
                <a:solidFill>
                  <a:srgbClr val="000000"/>
                </a:solidFill>
                <a:latin typeface="Gill Sans MT" panose="020B0502020104020203" pitchFamily="34" charset="0"/>
              </a:rPr>
              <a:t>The JCHA’s commitment to greater resident participation began with a 6-month visioning process led by Kitchen &amp; Assoc. prior to selection a development partner to ensure real resident design </a:t>
            </a:r>
            <a:r>
              <a:rPr lang="en-US" altLang="en-US" dirty="0" smtClean="0">
                <a:solidFill>
                  <a:srgbClr val="000000"/>
                </a:solidFill>
                <a:latin typeface="Gill Sans MT" panose="020B0502020104020203" pitchFamily="34" charset="0"/>
              </a:rPr>
              <a:t>input.</a:t>
            </a:r>
            <a:endParaRPr lang="en-US" altLang="en-US" dirty="0">
              <a:solidFill>
                <a:srgbClr val="000000"/>
              </a:solidFill>
              <a:latin typeface="Gill Sans MT" panose="020B0502020104020203" pitchFamily="34" charset="0"/>
            </a:endParaRPr>
          </a:p>
          <a:p>
            <a:pPr algn="just">
              <a:lnSpc>
                <a:spcPct val="120000"/>
              </a:lnSpc>
              <a:spcBef>
                <a:spcPts val="1000"/>
              </a:spcBef>
              <a:buClr>
                <a:srgbClr val="B71E42"/>
              </a:buClr>
              <a:buFont typeface="Arial" panose="020B0604020202020204" pitchFamily="34" charset="0"/>
              <a:buChar char="•"/>
              <a:defRPr/>
            </a:pPr>
            <a:r>
              <a:rPr lang="en-US" altLang="en-US" dirty="0">
                <a:solidFill>
                  <a:srgbClr val="000000"/>
                </a:solidFill>
                <a:latin typeface="Gill Sans MT" panose="020B0502020104020203" pitchFamily="34" charset="0"/>
              </a:rPr>
              <a:t>The JCHA has resourced best practices to adopt policies that best protect resident rights during and after redevelopment of Holland </a:t>
            </a:r>
            <a:r>
              <a:rPr lang="en-US" altLang="en-US" dirty="0" smtClean="0">
                <a:solidFill>
                  <a:srgbClr val="000000"/>
                </a:solidFill>
                <a:latin typeface="Gill Sans MT" panose="020B0502020104020203" pitchFamily="34" charset="0"/>
              </a:rPr>
              <a:t>Gardens.</a:t>
            </a:r>
            <a:endParaRPr lang="en-US" altLang="en-US" dirty="0">
              <a:solidFill>
                <a:srgbClr val="000000"/>
              </a:solidFill>
              <a:latin typeface="Gill Sans MT" panose="020B0502020104020203" pitchFamily="34" charset="0"/>
            </a:endParaRPr>
          </a:p>
          <a:p>
            <a:pPr algn="just">
              <a:lnSpc>
                <a:spcPct val="120000"/>
              </a:lnSpc>
              <a:spcBef>
                <a:spcPts val="1000"/>
              </a:spcBef>
              <a:buClr>
                <a:srgbClr val="B71E42"/>
              </a:buClr>
              <a:buFont typeface="Arial" panose="020B0604020202020204" pitchFamily="34" charset="0"/>
              <a:buChar char="•"/>
              <a:defRPr/>
            </a:pPr>
            <a:r>
              <a:rPr lang="en-US" dirty="0">
                <a:solidFill>
                  <a:srgbClr val="000000"/>
                </a:solidFill>
                <a:latin typeface="Gill Sans MT" panose="020B0502020104020203" pitchFamily="34" charset="0"/>
              </a:rPr>
              <a:t>The JCHA is planning to include resident participation in the selection process by adding a member nominated by the </a:t>
            </a:r>
            <a:r>
              <a:rPr lang="en-US" dirty="0" smtClean="0">
                <a:solidFill>
                  <a:srgbClr val="000000"/>
                </a:solidFill>
                <a:latin typeface="Gill Sans MT" panose="020B0502020104020203" pitchFamily="34" charset="0"/>
              </a:rPr>
              <a:t>Holland </a:t>
            </a:r>
            <a:r>
              <a:rPr lang="en-US" dirty="0">
                <a:solidFill>
                  <a:srgbClr val="000000"/>
                </a:solidFill>
                <a:latin typeface="Gill Sans MT" panose="020B0502020104020203" pitchFamily="34" charset="0"/>
              </a:rPr>
              <a:t>Gardens Resident Council to the RFP evaluation </a:t>
            </a:r>
            <a:r>
              <a:rPr lang="en-US" dirty="0" smtClean="0">
                <a:solidFill>
                  <a:srgbClr val="000000"/>
                </a:solidFill>
                <a:latin typeface="Gill Sans MT" panose="020B0502020104020203" pitchFamily="34" charset="0"/>
              </a:rPr>
              <a:t>committee.</a:t>
            </a:r>
            <a:endParaRPr lang="en-US" dirty="0">
              <a:solidFill>
                <a:srgbClr val="000000"/>
              </a:solidFill>
              <a:latin typeface="Gill Sans MT" panose="020B0502020104020203" pitchFamily="34" charset="0"/>
            </a:endParaRPr>
          </a:p>
        </p:txBody>
      </p:sp>
      <p:pic>
        <p:nvPicPr>
          <p:cNvPr id="4" name="Picture 3">
            <a:extLst>
              <a:ext uri="{FF2B5EF4-FFF2-40B4-BE49-F238E27FC236}">
                <a16:creationId xmlns:a16="http://schemas.microsoft.com/office/drawing/2014/main" xmlns="" id="{C8B0018C-BD2F-4C26-B8D4-F3869F7438C0}"/>
              </a:ext>
            </a:extLst>
          </p:cNvPr>
          <p:cNvPicPr>
            <a:picLocks noChangeAspect="1"/>
          </p:cNvPicPr>
          <p:nvPr/>
        </p:nvPicPr>
        <p:blipFill>
          <a:blip r:embed="rId2"/>
          <a:stretch>
            <a:fillRect/>
          </a:stretch>
        </p:blipFill>
        <p:spPr>
          <a:xfrm>
            <a:off x="8965681" y="5535029"/>
            <a:ext cx="2632761" cy="891741"/>
          </a:xfrm>
          <a:prstGeom prst="rect">
            <a:avLst/>
          </a:prstGeom>
        </p:spPr>
      </p:pic>
    </p:spTree>
    <p:extLst>
      <p:ext uri="{BB962C8B-B14F-4D97-AF65-F5344CB8AC3E}">
        <p14:creationId xmlns:p14="http://schemas.microsoft.com/office/powerpoint/2010/main" val="3305731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xmlns="" id="{7316481C-0A49-4796-812B-0D64F063B72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998EF7BD-FE81-4B20-8DC5-0B3EB736F9F8}"/>
              </a:ext>
            </a:extLst>
          </p:cNvPr>
          <p:cNvSpPr>
            <a:spLocks noGrp="1"/>
          </p:cNvSpPr>
          <p:nvPr>
            <p:ph type="ctrTitle"/>
          </p:nvPr>
        </p:nvSpPr>
        <p:spPr>
          <a:xfrm>
            <a:off x="1036684" y="1152144"/>
            <a:ext cx="4126043" cy="3072393"/>
          </a:xfrm>
        </p:spPr>
        <p:txBody>
          <a:bodyPr vert="horz" lIns="91440" tIns="45720" rIns="91440" bIns="45720" rtlCol="0" anchor="b">
            <a:normAutofit fontScale="90000"/>
          </a:bodyPr>
          <a:lstStyle/>
          <a:p>
            <a:r>
              <a:rPr kumimoji="0" lang="en-US" altLang="en-US" sz="2700" b="1" i="0" u="none" strike="noStrike" kern="1200" cap="none" spc="0" normalizeH="0" baseline="0" noProof="0" dirty="0">
                <a:ln>
                  <a:noFill/>
                </a:ln>
                <a:solidFill>
                  <a:srgbClr val="000000"/>
                </a:solidFill>
                <a:effectLst/>
                <a:uLnTx/>
                <a:uFillTx/>
                <a:latin typeface="Arial" panose="020B0604020202020204" pitchFamily="34" charset="0"/>
                <a:ea typeface="+mj-ea"/>
                <a:cs typeface="+mj-cs"/>
              </a:rPr>
              <a:t/>
            </a:r>
            <a:br>
              <a:rPr kumimoji="0" lang="en-US" altLang="en-US" sz="2700" b="1" i="0" u="none" strike="noStrike" kern="1200" cap="none" spc="0" normalizeH="0" baseline="0" noProof="0" dirty="0">
                <a:ln>
                  <a:noFill/>
                </a:ln>
                <a:solidFill>
                  <a:srgbClr val="000000"/>
                </a:solidFill>
                <a:effectLst/>
                <a:uLnTx/>
                <a:uFillTx/>
                <a:latin typeface="Arial" panose="020B0604020202020204" pitchFamily="34" charset="0"/>
                <a:ea typeface="+mj-ea"/>
                <a:cs typeface="+mj-cs"/>
              </a:rPr>
            </a:br>
            <a:r>
              <a:rPr lang="en-US" altLang="en-US" sz="2400" cap="none" dirty="0">
                <a:solidFill>
                  <a:srgbClr val="000000"/>
                </a:solidFill>
                <a:latin typeface="Gill Sans MT" panose="020B0502020104020203" pitchFamily="34" charset="0"/>
              </a:rPr>
              <a:t>OVERVIEW OF PROCUREMENT PROCESS FOR PROPERTY DEVELOPMENT</a:t>
            </a:r>
            <a:r>
              <a:rPr kumimoji="0" lang="en-US" altLang="en-US" sz="2400" b="1" i="0" u="none" strike="noStrike" kern="1200" cap="none" spc="0" normalizeH="0" baseline="0" noProof="0" dirty="0">
                <a:ln>
                  <a:noFill/>
                </a:ln>
                <a:solidFill>
                  <a:srgbClr val="000000"/>
                </a:solidFill>
                <a:effectLst/>
                <a:uLnTx/>
                <a:uFillTx/>
                <a:latin typeface="Arial" panose="020B0604020202020204" pitchFamily="34" charset="0"/>
                <a:ea typeface="+mj-ea"/>
                <a:cs typeface="+mj-cs"/>
              </a:rPr>
              <a:t/>
            </a:r>
            <a:br>
              <a:rPr kumimoji="0" lang="en-US" altLang="en-US" sz="2400" b="1" i="0" u="none" strike="noStrike" kern="1200" cap="none" spc="0" normalizeH="0" baseline="0" noProof="0" dirty="0">
                <a:ln>
                  <a:noFill/>
                </a:ln>
                <a:solidFill>
                  <a:srgbClr val="000000"/>
                </a:solidFill>
                <a:effectLst/>
                <a:uLnTx/>
                <a:uFillTx/>
                <a:latin typeface="Arial" panose="020B0604020202020204" pitchFamily="34" charset="0"/>
                <a:ea typeface="+mj-ea"/>
                <a:cs typeface="+mj-cs"/>
              </a:rPr>
            </a:br>
            <a:r>
              <a:rPr kumimoji="0" lang="en-US" altLang="en-US" sz="2400" b="1" i="0" u="none" strike="noStrike" kern="1200" cap="none" spc="0" normalizeH="0" baseline="0" noProof="0" dirty="0">
                <a:ln>
                  <a:noFill/>
                </a:ln>
                <a:solidFill>
                  <a:srgbClr val="000000"/>
                </a:solidFill>
                <a:effectLst/>
                <a:uLnTx/>
                <a:uFillTx/>
                <a:latin typeface="Arial" panose="020B0604020202020204" pitchFamily="34" charset="0"/>
                <a:ea typeface="+mj-ea"/>
                <a:cs typeface="+mj-cs"/>
              </a:rPr>
              <a:t/>
            </a:r>
            <a:br>
              <a:rPr kumimoji="0" lang="en-US" altLang="en-US" sz="2400" b="1" i="0" u="none" strike="noStrike" kern="1200" cap="none" spc="0" normalizeH="0" baseline="0" noProof="0" dirty="0">
                <a:ln>
                  <a:noFill/>
                </a:ln>
                <a:solidFill>
                  <a:srgbClr val="000000"/>
                </a:solidFill>
                <a:effectLst/>
                <a:uLnTx/>
                <a:uFillTx/>
                <a:latin typeface="Arial" panose="020B0604020202020204" pitchFamily="34" charset="0"/>
                <a:ea typeface="+mj-ea"/>
                <a:cs typeface="+mj-cs"/>
              </a:rPr>
            </a:br>
            <a:r>
              <a:rPr kumimoji="0" lang="en-US" altLang="en-US" sz="2200" b="1" i="1" u="none" strike="noStrike" kern="1200" cap="none" spc="0" normalizeH="0" baseline="0" noProof="0" dirty="0">
                <a:ln>
                  <a:noFill/>
                </a:ln>
                <a:solidFill>
                  <a:srgbClr val="000000"/>
                </a:solidFill>
                <a:effectLst/>
                <a:uLnTx/>
                <a:uFillTx/>
                <a:latin typeface="Gill Sans MT" panose="020B0502020104020203" pitchFamily="34" charset="0"/>
              </a:rPr>
              <a:t>presented by</a:t>
            </a:r>
            <a:r>
              <a:rPr kumimoji="0" lang="en-US" altLang="en-US" sz="2200" b="0" i="0" u="none" strike="noStrike" kern="1200" cap="none" spc="0" normalizeH="0" baseline="0" noProof="0" dirty="0">
                <a:ln>
                  <a:noFill/>
                </a:ln>
                <a:solidFill>
                  <a:srgbClr val="000000"/>
                </a:solidFill>
                <a:effectLst/>
                <a:uLnTx/>
                <a:uFillTx/>
                <a:latin typeface="Gill Sans MT" panose="020B0502020104020203" pitchFamily="34" charset="0"/>
              </a:rPr>
              <a:t/>
            </a:r>
            <a:br>
              <a:rPr kumimoji="0" lang="en-US" altLang="en-US" sz="2200" b="0" i="0" u="none" strike="noStrike" kern="1200" cap="none" spc="0" normalizeH="0" baseline="0" noProof="0" dirty="0">
                <a:ln>
                  <a:noFill/>
                </a:ln>
                <a:solidFill>
                  <a:srgbClr val="000000"/>
                </a:solidFill>
                <a:effectLst/>
                <a:uLnTx/>
                <a:uFillTx/>
                <a:latin typeface="Gill Sans MT" panose="020B0502020104020203" pitchFamily="34" charset="0"/>
              </a:rPr>
            </a:br>
            <a:r>
              <a:rPr kumimoji="0" lang="en-US" altLang="en-US" sz="22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Gill Sans MT" panose="020B0502020104020203" pitchFamily="34" charset="0"/>
              </a:rPr>
              <a:t>KENNETH PINNOCK, JR.,</a:t>
            </a:r>
            <a:br>
              <a:rPr kumimoji="0" lang="en-US" altLang="en-US" sz="22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Gill Sans MT" panose="020B0502020104020203" pitchFamily="34" charset="0"/>
              </a:rPr>
            </a:br>
            <a:r>
              <a:rPr kumimoji="0" lang="en-US" altLang="en-US" sz="22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Gill Sans MT" panose="020B0502020104020203" pitchFamily="34" charset="0"/>
              </a:rPr>
              <a:t>JCHA </a:t>
            </a:r>
            <a:r>
              <a:rPr kumimoji="0" lang="en-US" altLang="en-US" sz="2200" b="1" i="0" u="none" strike="noStrike" kern="1200" cap="none" spc="0" normalizeH="0" baseline="0" noProof="0" dirty="0">
                <a:ln>
                  <a:noFill/>
                </a:ln>
                <a:solidFill>
                  <a:srgbClr val="000000"/>
                </a:solidFill>
                <a:effectLst/>
                <a:uLnTx/>
                <a:uFillTx/>
                <a:latin typeface="Gill Sans MT" panose="020B0502020104020203" pitchFamily="34" charset="0"/>
              </a:rPr>
              <a:t>Purchasing Agent / QPA</a:t>
            </a:r>
            <a:endParaRPr lang="en-US" sz="2200" dirty="0">
              <a:solidFill>
                <a:schemeClr val="tx1"/>
              </a:solidFill>
              <a:latin typeface="Gill Sans MT" panose="020B0502020104020203" pitchFamily="34" charset="0"/>
              <a:cs typeface="Aharoni" panose="02010803020104030203" pitchFamily="2" charset="-79"/>
            </a:endParaRPr>
          </a:p>
        </p:txBody>
      </p:sp>
      <p:sp>
        <p:nvSpPr>
          <p:cNvPr id="73" name="Rectangle 72">
            <a:extLst>
              <a:ext uri="{FF2B5EF4-FFF2-40B4-BE49-F238E27FC236}">
                <a16:creationId xmlns:a16="http://schemas.microsoft.com/office/drawing/2014/main" xmlns="" id="{A5271697-90F1-4A23-8EF2-0179F2EAFAC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5" name="Group 74">
            <a:extLst>
              <a:ext uri="{FF2B5EF4-FFF2-40B4-BE49-F238E27FC236}">
                <a16:creationId xmlns:a16="http://schemas.microsoft.com/office/drawing/2014/main" xmlns="" id="{0924561D-756D-410B-973A-E68C2552C20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188720" y="73152"/>
            <a:ext cx="1178966" cy="232963"/>
            <a:chOff x="7763256" y="73152"/>
            <a:chExt cx="1178966" cy="232963"/>
          </a:xfrm>
        </p:grpSpPr>
        <p:sp>
          <p:nvSpPr>
            <p:cNvPr id="76" name="Rectangle 64">
              <a:extLst>
                <a:ext uri="{FF2B5EF4-FFF2-40B4-BE49-F238E27FC236}">
                  <a16:creationId xmlns:a16="http://schemas.microsoft.com/office/drawing/2014/main" xmlns="" id="{77AF0971-0074-4E4E-9318-C1990C6FF2B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66">
              <a:extLst>
                <a:ext uri="{FF2B5EF4-FFF2-40B4-BE49-F238E27FC236}">
                  <a16:creationId xmlns:a16="http://schemas.microsoft.com/office/drawing/2014/main" xmlns="" id="{0849707A-24B1-45E4-8493-5DC15C5782F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64">
              <a:extLst>
                <a:ext uri="{FF2B5EF4-FFF2-40B4-BE49-F238E27FC236}">
                  <a16:creationId xmlns:a16="http://schemas.microsoft.com/office/drawing/2014/main" xmlns="" id="{E0FFD705-F03C-46B0-ABB9-3C24E09312A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66">
              <a:extLst>
                <a:ext uri="{FF2B5EF4-FFF2-40B4-BE49-F238E27FC236}">
                  <a16:creationId xmlns:a16="http://schemas.microsoft.com/office/drawing/2014/main" xmlns="" id="{520B12C0-88D0-4F6F-9F29-38E4D1D6102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64">
              <a:extLst>
                <a:ext uri="{FF2B5EF4-FFF2-40B4-BE49-F238E27FC236}">
                  <a16:creationId xmlns:a16="http://schemas.microsoft.com/office/drawing/2014/main" xmlns="" id="{DEDD5A45-3641-4FE7-8375-EECF2DC9D00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66">
              <a:extLst>
                <a:ext uri="{FF2B5EF4-FFF2-40B4-BE49-F238E27FC236}">
                  <a16:creationId xmlns:a16="http://schemas.microsoft.com/office/drawing/2014/main" xmlns="" id="{89BF55CA-60FC-479D-A85E-48626FC1356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64">
              <a:extLst>
                <a:ext uri="{FF2B5EF4-FFF2-40B4-BE49-F238E27FC236}">
                  <a16:creationId xmlns:a16="http://schemas.microsoft.com/office/drawing/2014/main" xmlns="" id="{5AFBE5BF-E87A-408F-BBBD-44C3D04C042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66">
              <a:extLst>
                <a:ext uri="{FF2B5EF4-FFF2-40B4-BE49-F238E27FC236}">
                  <a16:creationId xmlns:a16="http://schemas.microsoft.com/office/drawing/2014/main" xmlns="" id="{1C27CF92-D148-45C8-88B6-F450B63DF1F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Rectangle 64">
              <a:extLst>
                <a:ext uri="{FF2B5EF4-FFF2-40B4-BE49-F238E27FC236}">
                  <a16:creationId xmlns:a16="http://schemas.microsoft.com/office/drawing/2014/main" xmlns="" id="{51CA2232-D147-480C-B1EE-665EE6ACC72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66">
              <a:extLst>
                <a:ext uri="{FF2B5EF4-FFF2-40B4-BE49-F238E27FC236}">
                  <a16:creationId xmlns:a16="http://schemas.microsoft.com/office/drawing/2014/main" xmlns="" id="{7E67D92D-1CA9-43CE-8150-DF504F2BF05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64">
              <a:extLst>
                <a:ext uri="{FF2B5EF4-FFF2-40B4-BE49-F238E27FC236}">
                  <a16:creationId xmlns:a16="http://schemas.microsoft.com/office/drawing/2014/main" xmlns="" id="{7B273169-B674-4C50-A14D-A943B997928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Rectangle 66">
              <a:extLst>
                <a:ext uri="{FF2B5EF4-FFF2-40B4-BE49-F238E27FC236}">
                  <a16:creationId xmlns:a16="http://schemas.microsoft.com/office/drawing/2014/main" xmlns="" id="{DF6183FA-653E-4533-9A0B-D249EC0B155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64">
              <a:extLst>
                <a:ext uri="{FF2B5EF4-FFF2-40B4-BE49-F238E27FC236}">
                  <a16:creationId xmlns:a16="http://schemas.microsoft.com/office/drawing/2014/main" xmlns="" id="{A82EFE58-AAB0-4925-A176-6FF36BF878A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66">
              <a:extLst>
                <a:ext uri="{FF2B5EF4-FFF2-40B4-BE49-F238E27FC236}">
                  <a16:creationId xmlns:a16="http://schemas.microsoft.com/office/drawing/2014/main" xmlns="" id="{3122AE75-4DBB-4E14-B0CA-DD1EAD89CE8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Rectangle 64">
              <a:extLst>
                <a:ext uri="{FF2B5EF4-FFF2-40B4-BE49-F238E27FC236}">
                  <a16:creationId xmlns:a16="http://schemas.microsoft.com/office/drawing/2014/main" xmlns="" id="{4ED7E672-90FC-4E8C-9C43-3AAE391C6C2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66">
              <a:extLst>
                <a:ext uri="{FF2B5EF4-FFF2-40B4-BE49-F238E27FC236}">
                  <a16:creationId xmlns:a16="http://schemas.microsoft.com/office/drawing/2014/main" xmlns="" id="{A5C0019E-5136-4C5E-A223-1E1717FD47C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64">
              <a:extLst>
                <a:ext uri="{FF2B5EF4-FFF2-40B4-BE49-F238E27FC236}">
                  <a16:creationId xmlns:a16="http://schemas.microsoft.com/office/drawing/2014/main" xmlns="" id="{29705F60-CFE6-47C5-96E5-05E7731FC84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66">
              <a:extLst>
                <a:ext uri="{FF2B5EF4-FFF2-40B4-BE49-F238E27FC236}">
                  <a16:creationId xmlns:a16="http://schemas.microsoft.com/office/drawing/2014/main" xmlns="" id="{090E047C-18BC-4180-8D10-9F18F517BAE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ectangle 64">
              <a:extLst>
                <a:ext uri="{FF2B5EF4-FFF2-40B4-BE49-F238E27FC236}">
                  <a16:creationId xmlns:a16="http://schemas.microsoft.com/office/drawing/2014/main" xmlns="" id="{A153194A-C8B1-46DB-9C6B-9847B06FAEF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66">
              <a:extLst>
                <a:ext uri="{FF2B5EF4-FFF2-40B4-BE49-F238E27FC236}">
                  <a16:creationId xmlns:a16="http://schemas.microsoft.com/office/drawing/2014/main" xmlns="" id="{5C0235EA-4E98-43EA-9AAE-2BD893DEAF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3074" name="Picture 2" descr="Jersey City Housing Authority">
            <a:extLst>
              <a:ext uri="{FF2B5EF4-FFF2-40B4-BE49-F238E27FC236}">
                <a16:creationId xmlns:a16="http://schemas.microsoft.com/office/drawing/2014/main" xmlns="" id="{94E8EEE3-C9CC-48BF-8978-2594AB8DC762}"/>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866169" y="2580880"/>
            <a:ext cx="4289147" cy="1378654"/>
          </a:xfrm>
          <a:prstGeom prst="rect">
            <a:avLst/>
          </a:prstGeom>
          <a:noFill/>
          <a:extLst>
            <a:ext uri="{909E8E84-426E-40DD-AFC4-6F175D3DCCD1}">
              <a14:hiddenFill xmlns:a14="http://schemas.microsoft.com/office/drawing/2010/main">
                <a:solidFill>
                  <a:srgbClr val="FFFFFF"/>
                </a:solidFill>
              </a14:hiddenFill>
            </a:ext>
          </a:extLst>
        </p:spPr>
      </p:pic>
      <p:sp>
        <p:nvSpPr>
          <p:cNvPr id="97" name="Rectangle 96">
            <a:extLst>
              <a:ext uri="{FF2B5EF4-FFF2-40B4-BE49-F238E27FC236}">
                <a16:creationId xmlns:a16="http://schemas.microsoft.com/office/drawing/2014/main" xmlns="" id="{D9F5512A-48E1-4C07-B75E-3CCC517B68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3233650"/>
            <a:ext cx="606972" cy="3624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52907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43D912-FE8A-4965-80C9-4932FB30FA54}"/>
              </a:ext>
            </a:extLst>
          </p:cNvPr>
          <p:cNvSpPr>
            <a:spLocks noGrp="1"/>
          </p:cNvSpPr>
          <p:nvPr>
            <p:ph type="title"/>
          </p:nvPr>
        </p:nvSpPr>
        <p:spPr>
          <a:xfrm>
            <a:off x="838200" y="365125"/>
            <a:ext cx="10515600" cy="2031234"/>
          </a:xfrm>
        </p:spPr>
        <p:txBody>
          <a:bodyPr>
            <a:normAutofit/>
          </a:bodyPr>
          <a:lstStyle/>
          <a:p>
            <a:r>
              <a:rPr lang="en-US" altLang="en-US" sz="3600" b="1" dirty="0">
                <a:latin typeface="Gill Sans MT" panose="020B0502020104020203" pitchFamily="34" charset="0"/>
                <a:cs typeface="Aharoni" panose="02010803020104030203" pitchFamily="2" charset="-79"/>
              </a:rPr>
              <a:t>OVERVIEW OF JCHA PROCUREMENT PROCESS FOR PROPERTY DEVELOPMENT</a:t>
            </a:r>
            <a:endParaRPr lang="en-US" sz="3600" b="1" dirty="0">
              <a:latin typeface="Gill Sans MT" panose="020B0502020104020203" pitchFamily="34" charset="0"/>
              <a:cs typeface="Aharoni" panose="02010803020104030203" pitchFamily="2" charset="-79"/>
            </a:endParaRPr>
          </a:p>
        </p:txBody>
      </p:sp>
      <p:sp>
        <p:nvSpPr>
          <p:cNvPr id="5" name="Content Placeholder 4">
            <a:extLst>
              <a:ext uri="{FF2B5EF4-FFF2-40B4-BE49-F238E27FC236}">
                <a16:creationId xmlns:a16="http://schemas.microsoft.com/office/drawing/2014/main" xmlns="" id="{3328B2AA-5670-4A6B-9C08-1DA7B42885BF}"/>
              </a:ext>
            </a:extLst>
          </p:cNvPr>
          <p:cNvSpPr>
            <a:spLocks noGrp="1"/>
          </p:cNvSpPr>
          <p:nvPr>
            <p:ph idx="1"/>
          </p:nvPr>
        </p:nvSpPr>
        <p:spPr>
          <a:xfrm>
            <a:off x="838200" y="2301766"/>
            <a:ext cx="10515600" cy="3752193"/>
          </a:xfrm>
        </p:spPr>
        <p:txBody>
          <a:bodyPr>
            <a:normAutofit/>
          </a:bodyPr>
          <a:lstStyle/>
          <a:p>
            <a:pPr marL="0" marR="0" lvl="0" indent="0" algn="just" defTabSz="914400" rtl="0" eaLnBrk="1" fontAlgn="base" latinLnBrk="0" hangingPunct="1">
              <a:lnSpc>
                <a:spcPct val="120000"/>
              </a:lnSpc>
              <a:spcBef>
                <a:spcPts val="1000"/>
              </a:spcBef>
              <a:spcAft>
                <a:spcPct val="0"/>
              </a:spcAft>
              <a:buClr>
                <a:srgbClr val="B71E42"/>
              </a:buClr>
              <a:buSzTx/>
              <a:buFont typeface="Wingdings" panose="05000000000000000000" pitchFamily="2" charset="2"/>
              <a:buNone/>
              <a:tabLst/>
              <a:defRPr/>
            </a:pPr>
            <a:r>
              <a:rPr kumimoji="0" lang="en-US" altLang="en-US" sz="2000" b="1" i="0" u="none" strike="noStrike" kern="1200" cap="none" spc="0" normalizeH="0" baseline="0" noProof="0" dirty="0">
                <a:ln>
                  <a:noFill/>
                </a:ln>
                <a:solidFill>
                  <a:srgbClr val="000000"/>
                </a:solidFill>
                <a:effectLst/>
                <a:uLnTx/>
                <a:uFillTx/>
                <a:latin typeface="Gill Sans MT" panose="020B0502020104020203" pitchFamily="34" charset="0"/>
                <a:ea typeface="+mn-ea"/>
                <a:cs typeface="+mn-cs"/>
              </a:rPr>
              <a:t>JCHA is Jersey City’s largest affordable housing provider</a:t>
            </a:r>
          </a:p>
          <a:p>
            <a:pPr marL="469900" marR="0" lvl="0" indent="-469900" algn="just" defTabSz="914400" rtl="0" eaLnBrk="1" fontAlgn="base" latinLnBrk="0" hangingPunct="1">
              <a:lnSpc>
                <a:spcPct val="120000"/>
              </a:lnSpc>
              <a:spcBef>
                <a:spcPts val="1000"/>
              </a:spcBef>
              <a:spcAft>
                <a:spcPct val="0"/>
              </a:spcAft>
              <a:buClr>
                <a:srgbClr val="B71E42"/>
              </a:buClr>
              <a:buSzTx/>
              <a:buFont typeface="Arial" panose="020B0604020202020204" pitchFamily="34" charset="0"/>
              <a:buChar char="•"/>
              <a:tabLst/>
              <a:defRPr/>
            </a:pPr>
            <a:r>
              <a:rPr kumimoji="0" lang="en-US" altLang="en-US" sz="1800" b="0" i="0" u="none" strike="noStrike" kern="1200" cap="none" spc="0" normalizeH="0" baseline="0" noProof="0" dirty="0">
                <a:ln>
                  <a:noFill/>
                </a:ln>
                <a:solidFill>
                  <a:srgbClr val="000000"/>
                </a:solidFill>
                <a:effectLst/>
                <a:uLnTx/>
                <a:uFillTx/>
                <a:latin typeface="Gill Sans MT" panose="020B0502020104020203" pitchFamily="34" charset="0"/>
                <a:ea typeface="+mn-ea"/>
                <a:cs typeface="+mn-cs"/>
              </a:rPr>
              <a:t>Founded in 1938, JCHA is responsible for the administration, repair and </a:t>
            </a:r>
            <a:r>
              <a:rPr kumimoji="0" lang="en-US" altLang="en-US" sz="1800" b="0" i="0" u="none" strike="noStrike" kern="1200" cap="none" spc="0" normalizeH="0" baseline="0" noProof="0" dirty="0" smtClean="0">
                <a:ln>
                  <a:noFill/>
                </a:ln>
                <a:solidFill>
                  <a:srgbClr val="000000"/>
                </a:solidFill>
                <a:effectLst/>
                <a:uLnTx/>
                <a:uFillTx/>
                <a:latin typeface="Gill Sans MT" panose="020B0502020104020203" pitchFamily="34" charset="0"/>
                <a:ea typeface="+mn-ea"/>
                <a:cs typeface="+mn-cs"/>
              </a:rPr>
              <a:t>maintenance</a:t>
            </a:r>
            <a:r>
              <a:rPr kumimoji="0" lang="en-US" altLang="en-US" sz="1800" b="0" i="0" u="none" strike="noStrike" kern="1200" cap="none" spc="0" normalizeH="0" noProof="0" dirty="0" smtClean="0">
                <a:ln>
                  <a:noFill/>
                </a:ln>
                <a:solidFill>
                  <a:srgbClr val="000000"/>
                </a:solidFill>
                <a:effectLst/>
                <a:uLnTx/>
                <a:uFillTx/>
                <a:latin typeface="Gill Sans MT" panose="020B0502020104020203" pitchFamily="34" charset="0"/>
                <a:ea typeface="+mn-ea"/>
                <a:cs typeface="+mn-cs"/>
              </a:rPr>
              <a:t> </a:t>
            </a:r>
            <a:r>
              <a:rPr kumimoji="0" lang="en-US" altLang="en-US" sz="1800" b="0" i="0" u="none" strike="noStrike" kern="1200" cap="none" spc="0" normalizeH="0" baseline="0" noProof="0" dirty="0" smtClean="0">
                <a:ln>
                  <a:noFill/>
                </a:ln>
                <a:solidFill>
                  <a:srgbClr val="000000"/>
                </a:solidFill>
                <a:effectLst/>
                <a:uLnTx/>
                <a:uFillTx/>
                <a:latin typeface="Gill Sans MT" panose="020B0502020104020203" pitchFamily="34" charset="0"/>
                <a:ea typeface="+mn-ea"/>
                <a:cs typeface="+mn-cs"/>
              </a:rPr>
              <a:t>of </a:t>
            </a:r>
            <a:r>
              <a:rPr kumimoji="0" lang="en-US" altLang="en-US" sz="1800" b="0" i="0" u="none" strike="noStrike" kern="1200" cap="none" spc="0" normalizeH="0" baseline="0" noProof="0" dirty="0">
                <a:ln>
                  <a:noFill/>
                </a:ln>
                <a:solidFill>
                  <a:srgbClr val="000000"/>
                </a:solidFill>
                <a:effectLst/>
                <a:uLnTx/>
                <a:uFillTx/>
                <a:latin typeface="Gill Sans MT" panose="020B0502020104020203" pitchFamily="34" charset="0"/>
                <a:ea typeface="+mn-ea"/>
                <a:cs typeface="+mn-cs"/>
              </a:rPr>
              <a:t>approximately 2,500 public housing units </a:t>
            </a:r>
            <a:r>
              <a:rPr kumimoji="0" lang="en-US" altLang="en-US" sz="1800" b="0" i="0" u="none" strike="noStrike" kern="1200" cap="none" spc="0" normalizeH="0" baseline="0" noProof="0" dirty="0" smtClean="0">
                <a:ln>
                  <a:noFill/>
                </a:ln>
                <a:solidFill>
                  <a:srgbClr val="000000"/>
                </a:solidFill>
                <a:effectLst/>
                <a:uLnTx/>
                <a:uFillTx/>
                <a:latin typeface="Gill Sans MT" panose="020B0502020104020203" pitchFamily="34" charset="0"/>
                <a:ea typeface="+mn-ea"/>
                <a:cs typeface="+mn-cs"/>
              </a:rPr>
              <a:t>and </a:t>
            </a:r>
            <a:r>
              <a:rPr kumimoji="0" lang="en-US" altLang="en-US" sz="1800" b="0" i="0" u="none" strike="noStrike" kern="1200" cap="none" spc="0" normalizeH="0" baseline="0" noProof="0" dirty="0">
                <a:ln>
                  <a:noFill/>
                </a:ln>
                <a:solidFill>
                  <a:srgbClr val="000000"/>
                </a:solidFill>
                <a:effectLst/>
                <a:uLnTx/>
                <a:uFillTx/>
                <a:latin typeface="Gill Sans MT" panose="020B0502020104020203" pitchFamily="34" charset="0"/>
                <a:ea typeface="+mn-ea"/>
                <a:cs typeface="+mn-cs"/>
              </a:rPr>
              <a:t>administers approximately 4,600 Housing Choice Vouchers (Section 8)</a:t>
            </a:r>
          </a:p>
          <a:p>
            <a:pPr marL="469900" marR="0" lvl="0" indent="-469900" algn="just" defTabSz="914400" rtl="0" eaLnBrk="1" fontAlgn="base" latinLnBrk="0" hangingPunct="1">
              <a:lnSpc>
                <a:spcPct val="120000"/>
              </a:lnSpc>
              <a:spcBef>
                <a:spcPts val="1000"/>
              </a:spcBef>
              <a:spcAft>
                <a:spcPct val="0"/>
              </a:spcAft>
              <a:buClr>
                <a:srgbClr val="B71E42"/>
              </a:buClr>
              <a:buSzTx/>
              <a:buFont typeface="Arial" panose="020B0604020202020204" pitchFamily="34" charset="0"/>
              <a:buChar char="•"/>
              <a:tabLst/>
              <a:defRPr/>
            </a:pPr>
            <a:r>
              <a:rPr kumimoji="0" lang="en-US" altLang="en-US" sz="1800" b="0" i="0" u="none" strike="noStrike" kern="1200" cap="none" spc="0" normalizeH="0" baseline="0" noProof="0" dirty="0">
                <a:ln>
                  <a:noFill/>
                </a:ln>
                <a:solidFill>
                  <a:srgbClr val="000000"/>
                </a:solidFill>
                <a:effectLst/>
                <a:uLnTx/>
                <a:uFillTx/>
                <a:latin typeface="Gill Sans MT" panose="020B0502020104020203" pitchFamily="34" charset="0"/>
                <a:ea typeface="+mn-ea"/>
                <a:cs typeface="+mn-cs"/>
              </a:rPr>
              <a:t>Modernizes and redevelops properties as necessary</a:t>
            </a:r>
          </a:p>
          <a:p>
            <a:pPr marL="0" marR="0" lvl="0" indent="0" algn="just" defTabSz="914400" rtl="0" eaLnBrk="1" fontAlgn="base" latinLnBrk="0" hangingPunct="1">
              <a:lnSpc>
                <a:spcPct val="120000"/>
              </a:lnSpc>
              <a:spcBef>
                <a:spcPts val="1000"/>
              </a:spcBef>
              <a:spcAft>
                <a:spcPct val="0"/>
              </a:spcAft>
              <a:buClr>
                <a:srgbClr val="B71E42"/>
              </a:buClr>
              <a:buSzTx/>
              <a:buFont typeface="Wingdings" panose="05000000000000000000" pitchFamily="2" charset="2"/>
              <a:buNone/>
              <a:tabLst/>
              <a:defRPr/>
            </a:pPr>
            <a:r>
              <a:rPr kumimoji="0" lang="en-US" altLang="en-US" sz="2000" b="1" i="0" u="none" strike="noStrike" kern="1200" cap="none" spc="0" normalizeH="0" baseline="0" noProof="0" dirty="0">
                <a:ln>
                  <a:noFill/>
                </a:ln>
                <a:solidFill>
                  <a:srgbClr val="000000"/>
                </a:solidFill>
                <a:effectLst/>
                <a:uLnTx/>
                <a:uFillTx/>
                <a:latin typeface="Gill Sans MT" panose="020B0502020104020203" pitchFamily="34" charset="0"/>
                <a:ea typeface="+mn-ea"/>
                <a:cs typeface="+mn-cs"/>
              </a:rPr>
              <a:t>Department of Procurement &amp; Contract Administration</a:t>
            </a:r>
          </a:p>
          <a:p>
            <a:pPr marL="469900" marR="0" lvl="0" indent="-469900" algn="just" defTabSz="914400" rtl="0" eaLnBrk="1" fontAlgn="base" latinLnBrk="0" hangingPunct="1">
              <a:lnSpc>
                <a:spcPct val="120000"/>
              </a:lnSpc>
              <a:spcBef>
                <a:spcPts val="1000"/>
              </a:spcBef>
              <a:spcAft>
                <a:spcPct val="0"/>
              </a:spcAft>
              <a:buClr>
                <a:srgbClr val="B71E42"/>
              </a:buClr>
              <a:buSzTx/>
              <a:buFont typeface="Arial" panose="020B0604020202020204" pitchFamily="34" charset="0"/>
              <a:buChar char="•"/>
              <a:tabLst/>
              <a:defRPr/>
            </a:pPr>
            <a:r>
              <a:rPr kumimoji="0" lang="en-US" altLang="en-US" sz="1800" b="0" i="0" u="none" strike="noStrike" kern="1200" cap="none" spc="0" normalizeH="0" baseline="0" noProof="0" dirty="0">
                <a:ln>
                  <a:noFill/>
                </a:ln>
                <a:solidFill>
                  <a:srgbClr val="000000"/>
                </a:solidFill>
                <a:effectLst/>
                <a:uLnTx/>
                <a:uFillTx/>
                <a:latin typeface="Gill Sans MT" panose="020B0502020104020203" pitchFamily="34" charset="0"/>
                <a:ea typeface="+mn-ea"/>
                <a:cs typeface="+mn-cs"/>
              </a:rPr>
              <a:t>Led by Ken Pinnock, Director &amp; NJ Qualified Purchasing Agent, this team manages approximately 2000 purchase orders and 150 contracts annually and seeks to obtain the best possible prices for goods/services efficiently and effectively</a:t>
            </a:r>
            <a:r>
              <a:rPr kumimoji="0" lang="en-US" sz="1800" b="0" i="0" u="none" strike="noStrike" kern="1200" cap="none" spc="0" normalizeH="0" baseline="0" noProof="0" dirty="0">
                <a:ln>
                  <a:noFill/>
                </a:ln>
                <a:solidFill>
                  <a:srgbClr val="000000"/>
                </a:solidFill>
                <a:effectLst/>
                <a:uLnTx/>
                <a:uFillTx/>
                <a:latin typeface="Gill Sans MT" panose="020B0502020104020203" pitchFamily="34" charset="0"/>
                <a:ea typeface="+mn-ea"/>
                <a:cs typeface="+mn-cs"/>
              </a:rPr>
              <a:t>, in compliance with federal, state and local laws/ regulations</a:t>
            </a:r>
            <a:r>
              <a:rPr kumimoji="0" lang="en-US" sz="1600" b="0" i="0" u="none" strike="noStrike" kern="1200" cap="none" spc="0" normalizeH="0" baseline="0" noProof="0" dirty="0">
                <a:ln>
                  <a:noFill/>
                </a:ln>
                <a:solidFill>
                  <a:srgbClr val="000000"/>
                </a:solidFill>
                <a:effectLst/>
                <a:uLnTx/>
                <a:uFillTx/>
                <a:latin typeface="Verdana"/>
                <a:ea typeface="+mn-ea"/>
                <a:cs typeface="+mn-cs"/>
              </a:rPr>
              <a:t>.</a:t>
            </a:r>
          </a:p>
          <a:p>
            <a:endParaRPr lang="en-US" dirty="0"/>
          </a:p>
        </p:txBody>
      </p:sp>
      <p:sp>
        <p:nvSpPr>
          <p:cNvPr id="4" name="TextBox 3">
            <a:extLst>
              <a:ext uri="{FF2B5EF4-FFF2-40B4-BE49-F238E27FC236}">
                <a16:creationId xmlns:a16="http://schemas.microsoft.com/office/drawing/2014/main" xmlns="" id="{62E98470-122F-47D4-8D72-68E841B31BAE}"/>
              </a:ext>
            </a:extLst>
          </p:cNvPr>
          <p:cNvSpPr txBox="1"/>
          <p:nvPr/>
        </p:nvSpPr>
        <p:spPr>
          <a:xfrm>
            <a:off x="526471" y="1027906"/>
            <a:ext cx="5929748" cy="923330"/>
          </a:xfrm>
          <a:prstGeom prst="rect">
            <a:avLst/>
          </a:prstGeom>
          <a:noFill/>
        </p:spPr>
        <p:txBody>
          <a:bodyPr wrap="square" rtlCol="0">
            <a:spAutoFit/>
          </a:bodyPr>
          <a:lstStyle/>
          <a:p>
            <a:pPr marL="285750" indent="-285750">
              <a:buFont typeface="Arial" panose="020B0604020202020204" pitchFamily="34" charset="0"/>
              <a:buChar char="•"/>
            </a:pPr>
            <a:endParaRPr lang="en-US" dirty="0"/>
          </a:p>
          <a:p>
            <a:endParaRPr lang="en-US" dirty="0"/>
          </a:p>
          <a:p>
            <a:endParaRPr lang="en-US" dirty="0"/>
          </a:p>
        </p:txBody>
      </p:sp>
      <p:pic>
        <p:nvPicPr>
          <p:cNvPr id="7" name="Picture 6">
            <a:extLst>
              <a:ext uri="{FF2B5EF4-FFF2-40B4-BE49-F238E27FC236}">
                <a16:creationId xmlns:a16="http://schemas.microsoft.com/office/drawing/2014/main" xmlns="" id="{C8B0018C-BD2F-4C26-B8D4-F3869F7438C0}"/>
              </a:ext>
            </a:extLst>
          </p:cNvPr>
          <p:cNvPicPr>
            <a:picLocks noChangeAspect="1"/>
          </p:cNvPicPr>
          <p:nvPr/>
        </p:nvPicPr>
        <p:blipFill>
          <a:blip r:embed="rId2"/>
          <a:stretch>
            <a:fillRect/>
          </a:stretch>
        </p:blipFill>
        <p:spPr>
          <a:xfrm>
            <a:off x="8965681" y="5535029"/>
            <a:ext cx="2632761" cy="891741"/>
          </a:xfrm>
          <a:prstGeom prst="rect">
            <a:avLst/>
          </a:prstGeom>
        </p:spPr>
      </p:pic>
    </p:spTree>
    <p:extLst>
      <p:ext uri="{BB962C8B-B14F-4D97-AF65-F5344CB8AC3E}">
        <p14:creationId xmlns:p14="http://schemas.microsoft.com/office/powerpoint/2010/main" val="1198401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43D912-FE8A-4965-80C9-4932FB30FA54}"/>
              </a:ext>
            </a:extLst>
          </p:cNvPr>
          <p:cNvSpPr>
            <a:spLocks noGrp="1"/>
          </p:cNvSpPr>
          <p:nvPr>
            <p:ph type="title"/>
          </p:nvPr>
        </p:nvSpPr>
        <p:spPr>
          <a:xfrm>
            <a:off x="949037" y="431230"/>
            <a:ext cx="10515600" cy="1325563"/>
          </a:xfrm>
        </p:spPr>
        <p:txBody>
          <a:bodyPr>
            <a:normAutofit/>
          </a:bodyPr>
          <a:lstStyle/>
          <a:p>
            <a:r>
              <a:rPr kumimoji="0" lang="en-US" altLang="en-US" sz="3600" b="1" i="0" u="none" strike="noStrike" kern="1200" cap="none" spc="0" normalizeH="0" baseline="0" noProof="0" dirty="0">
                <a:ln>
                  <a:noFill/>
                </a:ln>
                <a:solidFill>
                  <a:srgbClr val="000000"/>
                </a:solidFill>
                <a:effectLst/>
                <a:uLnTx/>
                <a:uFillTx/>
                <a:latin typeface="Gill Sans MT" panose="020B0502020104020203" pitchFamily="34" charset="0"/>
                <a:cs typeface="Aharoni" panose="02010803020104030203" pitchFamily="2" charset="-79"/>
              </a:rPr>
              <a:t>JCHA PROCUREMENT POLICY GUIDED BY </a:t>
            </a:r>
            <a:br>
              <a:rPr kumimoji="0" lang="en-US" altLang="en-US" sz="3600" b="1" i="0" u="none" strike="noStrike" kern="1200" cap="none" spc="0" normalizeH="0" baseline="0" noProof="0" dirty="0">
                <a:ln>
                  <a:noFill/>
                </a:ln>
                <a:solidFill>
                  <a:srgbClr val="000000"/>
                </a:solidFill>
                <a:effectLst/>
                <a:uLnTx/>
                <a:uFillTx/>
                <a:latin typeface="Gill Sans MT" panose="020B0502020104020203" pitchFamily="34" charset="0"/>
                <a:cs typeface="Aharoni" panose="02010803020104030203" pitchFamily="2" charset="-79"/>
              </a:rPr>
            </a:br>
            <a:r>
              <a:rPr kumimoji="0" lang="en-US" altLang="en-US" sz="3600" b="1" i="0" u="none" strike="noStrike" kern="1200" cap="none" spc="0" normalizeH="0" baseline="0" noProof="0" dirty="0">
                <a:ln>
                  <a:noFill/>
                </a:ln>
                <a:solidFill>
                  <a:srgbClr val="000000"/>
                </a:solidFill>
                <a:effectLst/>
                <a:uLnTx/>
                <a:uFillTx/>
                <a:latin typeface="Gill Sans MT" panose="020B0502020104020203" pitchFamily="34" charset="0"/>
                <a:cs typeface="Aharoni" panose="02010803020104030203" pitchFamily="2" charset="-79"/>
              </a:rPr>
              <a:t>LAW</a:t>
            </a:r>
            <a:r>
              <a:rPr lang="en-US" altLang="en-US" sz="3600" b="1" dirty="0">
                <a:solidFill>
                  <a:srgbClr val="000000"/>
                </a:solidFill>
                <a:latin typeface="Gill Sans MT" panose="020B0502020104020203" pitchFamily="34" charset="0"/>
                <a:cs typeface="Aharoni" panose="02010803020104030203" pitchFamily="2" charset="-79"/>
              </a:rPr>
              <a:t> &amp; REGULATION</a:t>
            </a:r>
            <a:endParaRPr lang="en-US" sz="3600" b="1" dirty="0">
              <a:latin typeface="Gill Sans MT" panose="020B0502020104020203" pitchFamily="34" charset="0"/>
              <a:cs typeface="Aharoni" panose="02010803020104030203" pitchFamily="2" charset="-79"/>
            </a:endParaRPr>
          </a:p>
        </p:txBody>
      </p:sp>
      <p:sp>
        <p:nvSpPr>
          <p:cNvPr id="5" name="Content Placeholder 4">
            <a:extLst>
              <a:ext uri="{FF2B5EF4-FFF2-40B4-BE49-F238E27FC236}">
                <a16:creationId xmlns:a16="http://schemas.microsoft.com/office/drawing/2014/main" xmlns="" id="{3328B2AA-5670-4A6B-9C08-1DA7B42885BF}"/>
              </a:ext>
            </a:extLst>
          </p:cNvPr>
          <p:cNvSpPr>
            <a:spLocks noGrp="1"/>
          </p:cNvSpPr>
          <p:nvPr>
            <p:ph idx="1"/>
          </p:nvPr>
        </p:nvSpPr>
        <p:spPr/>
        <p:txBody>
          <a:bodyPr/>
          <a:lstStyle/>
          <a:p>
            <a:pPr marL="469900" marR="0" lvl="0" indent="-469900" algn="l" defTabSz="914400" rtl="0" eaLnBrk="1" fontAlgn="base" latinLnBrk="0" hangingPunct="1">
              <a:lnSpc>
                <a:spcPct val="100000"/>
              </a:lnSpc>
              <a:spcBef>
                <a:spcPct val="20000"/>
              </a:spcBef>
              <a:spcAft>
                <a:spcPct val="0"/>
              </a:spcAft>
              <a:buClr>
                <a:srgbClr val="CC0000"/>
              </a:buClr>
              <a:buSzTx/>
              <a:buFont typeface="Arial" panose="020B0604020202020204" pitchFamily="34" charset="0"/>
              <a:buChar char="•"/>
              <a:tabLst/>
              <a:defRPr/>
            </a:pPr>
            <a:r>
              <a:rPr kumimoji="0" lang="en-US" altLang="en-US" sz="2000" b="0" i="0" u="none" strike="noStrike" kern="1200" cap="none" spc="0" normalizeH="0" baseline="0" noProof="0" dirty="0">
                <a:ln>
                  <a:noFill/>
                </a:ln>
                <a:solidFill>
                  <a:srgbClr val="000000"/>
                </a:solidFill>
                <a:effectLst/>
                <a:uLnTx/>
                <a:uFillTx/>
                <a:latin typeface="Gill Sans MT" panose="020B0502020104020203" pitchFamily="34" charset="0"/>
                <a:ea typeface="+mn-ea"/>
                <a:cs typeface="+mn-cs"/>
              </a:rPr>
              <a:t>HUD’s Annual Contributions Contract (ACC)</a:t>
            </a:r>
          </a:p>
          <a:p>
            <a:pPr marL="469900" marR="0" lvl="0" indent="-469900" algn="l" defTabSz="914400" rtl="0" eaLnBrk="1" fontAlgn="base" latinLnBrk="0" hangingPunct="1">
              <a:lnSpc>
                <a:spcPct val="100000"/>
              </a:lnSpc>
              <a:spcBef>
                <a:spcPct val="20000"/>
              </a:spcBef>
              <a:spcAft>
                <a:spcPct val="0"/>
              </a:spcAft>
              <a:buClr>
                <a:srgbClr val="CC0000"/>
              </a:buClr>
              <a:buSzTx/>
              <a:buFont typeface="Arial" panose="020B0604020202020204" pitchFamily="34" charset="0"/>
              <a:buChar char="•"/>
              <a:tabLst/>
              <a:defRPr/>
            </a:pPr>
            <a:r>
              <a:rPr kumimoji="0" lang="en-US" altLang="en-US" sz="2000" b="0" i="0" u="none" strike="noStrike" kern="1200" cap="none" spc="0" normalizeH="0" baseline="0" noProof="0" dirty="0">
                <a:ln>
                  <a:noFill/>
                </a:ln>
                <a:solidFill>
                  <a:srgbClr val="000000"/>
                </a:solidFill>
                <a:effectLst/>
                <a:uLnTx/>
                <a:uFillTx/>
                <a:latin typeface="Gill Sans MT" panose="020B0502020104020203" pitchFamily="34" charset="0"/>
                <a:ea typeface="+mn-ea"/>
                <a:cs typeface="+mn-cs"/>
              </a:rPr>
              <a:t>Procurement Handbook for Public Housing Agencies (HUD Handbook 7460.8) </a:t>
            </a:r>
          </a:p>
          <a:p>
            <a:pPr marL="469900" marR="0" lvl="0" indent="-469900" algn="l" defTabSz="914400" rtl="0" eaLnBrk="1" fontAlgn="base" latinLnBrk="0" hangingPunct="1">
              <a:lnSpc>
                <a:spcPct val="100000"/>
              </a:lnSpc>
              <a:spcBef>
                <a:spcPct val="20000"/>
              </a:spcBef>
              <a:spcAft>
                <a:spcPct val="0"/>
              </a:spcAft>
              <a:buClr>
                <a:srgbClr val="CC0000"/>
              </a:buClr>
              <a:buSzTx/>
              <a:buFont typeface="Arial" panose="020B0604020202020204" pitchFamily="34" charset="0"/>
              <a:buChar char="•"/>
              <a:tabLst/>
              <a:defRPr/>
            </a:pPr>
            <a:r>
              <a:rPr kumimoji="0" lang="en-US" altLang="en-US" sz="2000" b="0" i="0" u="none" strike="noStrike" kern="1200" cap="none" spc="0" normalizeH="0" baseline="0" noProof="0" dirty="0">
                <a:ln>
                  <a:noFill/>
                </a:ln>
                <a:solidFill>
                  <a:srgbClr val="000000"/>
                </a:solidFill>
                <a:effectLst/>
                <a:uLnTx/>
                <a:uFillTx/>
                <a:latin typeface="Gill Sans MT" panose="020B0502020104020203" pitchFamily="34" charset="0"/>
                <a:ea typeface="+mn-ea"/>
                <a:cs typeface="+mn-cs"/>
              </a:rPr>
              <a:t>Code of Federal Regulations, 24 CFR 85.36</a:t>
            </a:r>
          </a:p>
          <a:p>
            <a:pPr marL="469900" marR="0" lvl="0" indent="-469900" algn="l" defTabSz="914400" rtl="0" eaLnBrk="1" fontAlgn="base" latinLnBrk="0" hangingPunct="1">
              <a:lnSpc>
                <a:spcPct val="100000"/>
              </a:lnSpc>
              <a:spcBef>
                <a:spcPct val="20000"/>
              </a:spcBef>
              <a:spcAft>
                <a:spcPct val="0"/>
              </a:spcAft>
              <a:buClr>
                <a:srgbClr val="CC0000"/>
              </a:buClr>
              <a:buSzTx/>
              <a:buFont typeface="Arial" panose="020B0604020202020204" pitchFamily="34" charset="0"/>
              <a:buChar char="•"/>
              <a:tabLst/>
              <a:defRPr/>
            </a:pPr>
            <a:r>
              <a:rPr kumimoji="0" lang="en-US" altLang="en-US" sz="2000" b="0" i="0" u="none" strike="noStrike" kern="1200" cap="none" spc="0" normalizeH="0" baseline="0" noProof="0" dirty="0">
                <a:ln>
                  <a:noFill/>
                </a:ln>
                <a:solidFill>
                  <a:srgbClr val="000000"/>
                </a:solidFill>
                <a:effectLst/>
                <a:uLnTx/>
                <a:uFillTx/>
                <a:latin typeface="Gill Sans MT" panose="020B0502020104020203" pitchFamily="34" charset="0"/>
                <a:ea typeface="+mn-ea"/>
                <a:cs typeface="+mn-cs"/>
              </a:rPr>
              <a:t>New Jersey Public Contracts Law, N.J.S.A. 40:A11-1</a:t>
            </a:r>
          </a:p>
          <a:p>
            <a:pPr marL="469900" marR="0" lvl="0" indent="-469900" algn="l" defTabSz="914400" rtl="0" eaLnBrk="1" fontAlgn="base" latinLnBrk="0" hangingPunct="1">
              <a:lnSpc>
                <a:spcPct val="100000"/>
              </a:lnSpc>
              <a:spcBef>
                <a:spcPct val="20000"/>
              </a:spcBef>
              <a:spcAft>
                <a:spcPct val="0"/>
              </a:spcAft>
              <a:buClr>
                <a:srgbClr val="CC0000"/>
              </a:buClr>
              <a:buSzTx/>
              <a:buFont typeface="Arial" panose="020B0604020202020204" pitchFamily="34" charset="0"/>
              <a:buChar char="•"/>
              <a:tabLst/>
              <a:defRPr/>
            </a:pPr>
            <a:r>
              <a:rPr kumimoji="0" lang="en-US" altLang="en-US" sz="2000" b="0" i="0" u="none" strike="noStrike" kern="1200" cap="none" spc="0" normalizeH="0" baseline="0" noProof="0" dirty="0">
                <a:ln>
                  <a:noFill/>
                </a:ln>
                <a:solidFill>
                  <a:srgbClr val="000000"/>
                </a:solidFill>
                <a:effectLst/>
                <a:uLnTx/>
                <a:uFillTx/>
                <a:latin typeface="Gill Sans MT" panose="020B0502020104020203" pitchFamily="34" charset="0"/>
                <a:ea typeface="+mn-ea"/>
                <a:cs typeface="+mn-cs"/>
              </a:rPr>
              <a:t>New Jersey Administrative Code,  N.J.A.C. 5; 34-1.1 and 5:30-5.1 &amp; 11.1</a:t>
            </a:r>
          </a:p>
          <a:p>
            <a:pPr marL="469900" marR="0" lvl="0" indent="-469900" algn="l" defTabSz="914400" rtl="0" eaLnBrk="1" fontAlgn="base" latinLnBrk="0" hangingPunct="1">
              <a:lnSpc>
                <a:spcPct val="100000"/>
              </a:lnSpc>
              <a:spcBef>
                <a:spcPct val="20000"/>
              </a:spcBef>
              <a:spcAft>
                <a:spcPct val="0"/>
              </a:spcAft>
              <a:buClr>
                <a:srgbClr val="CC0000"/>
              </a:buClr>
              <a:buSzTx/>
              <a:buFont typeface="Arial" panose="020B0604020202020204" pitchFamily="34" charset="0"/>
              <a:buChar char="•"/>
              <a:tabLst/>
              <a:defRPr/>
            </a:pPr>
            <a:r>
              <a:rPr kumimoji="0" lang="en-US" altLang="en-US" sz="2000" b="0" i="0" u="none" strike="noStrike" kern="1200" cap="none" spc="0" normalizeH="0" baseline="0" noProof="0" dirty="0">
                <a:ln>
                  <a:noFill/>
                </a:ln>
                <a:solidFill>
                  <a:srgbClr val="000000"/>
                </a:solidFill>
                <a:effectLst/>
                <a:uLnTx/>
                <a:uFillTx/>
                <a:latin typeface="Gill Sans MT" panose="020B0502020104020203" pitchFamily="34" charset="0"/>
                <a:ea typeface="+mn-ea"/>
                <a:cs typeface="+mn-cs"/>
              </a:rPr>
              <a:t>City of Jersey City Ordinances</a:t>
            </a:r>
          </a:p>
          <a:p>
            <a:pPr marL="469900" marR="0" lvl="0" indent="-469900" algn="l" defTabSz="914400" rtl="0" eaLnBrk="1" fontAlgn="base" latinLnBrk="0" hangingPunct="1">
              <a:lnSpc>
                <a:spcPct val="100000"/>
              </a:lnSpc>
              <a:spcBef>
                <a:spcPct val="20000"/>
              </a:spcBef>
              <a:spcAft>
                <a:spcPct val="0"/>
              </a:spcAft>
              <a:buClr>
                <a:srgbClr val="CC0000"/>
              </a:buClr>
              <a:buSzTx/>
              <a:buFont typeface="Arial" panose="020B0604020202020204" pitchFamily="34" charset="0"/>
              <a:buChar char="•"/>
              <a:tabLst/>
              <a:defRPr/>
            </a:pPr>
            <a:r>
              <a:rPr kumimoji="0" lang="en-US" altLang="en-US" sz="2000" b="0" i="0" u="none" strike="noStrike" kern="1200" cap="none" spc="0" normalizeH="0" baseline="0" noProof="0" dirty="0">
                <a:ln>
                  <a:noFill/>
                </a:ln>
                <a:solidFill>
                  <a:srgbClr val="000000"/>
                </a:solidFill>
                <a:effectLst/>
                <a:uLnTx/>
                <a:uFillTx/>
                <a:latin typeface="Gill Sans MT" panose="020B0502020104020203" pitchFamily="34" charset="0"/>
                <a:ea typeface="+mn-ea"/>
                <a:cs typeface="+mn-cs"/>
              </a:rPr>
              <a:t>JCHA Procurement Policy (regularly updated to reflect governing laws/regulation and best practices)</a:t>
            </a:r>
          </a:p>
          <a:p>
            <a:pPr marL="0" indent="0">
              <a:buNone/>
            </a:pPr>
            <a:endParaRPr lang="en-US" dirty="0"/>
          </a:p>
        </p:txBody>
      </p:sp>
      <p:pic>
        <p:nvPicPr>
          <p:cNvPr id="7" name="Picture 6">
            <a:extLst>
              <a:ext uri="{FF2B5EF4-FFF2-40B4-BE49-F238E27FC236}">
                <a16:creationId xmlns:a16="http://schemas.microsoft.com/office/drawing/2014/main" xmlns="" id="{C8B0018C-BD2F-4C26-B8D4-F3869F7438C0}"/>
              </a:ext>
            </a:extLst>
          </p:cNvPr>
          <p:cNvPicPr>
            <a:picLocks noChangeAspect="1"/>
          </p:cNvPicPr>
          <p:nvPr/>
        </p:nvPicPr>
        <p:blipFill>
          <a:blip r:embed="rId3"/>
          <a:stretch>
            <a:fillRect/>
          </a:stretch>
        </p:blipFill>
        <p:spPr>
          <a:xfrm>
            <a:off x="8965681" y="5535029"/>
            <a:ext cx="2632761" cy="891741"/>
          </a:xfrm>
          <a:prstGeom prst="rect">
            <a:avLst/>
          </a:prstGeom>
        </p:spPr>
      </p:pic>
    </p:spTree>
    <p:extLst>
      <p:ext uri="{BB962C8B-B14F-4D97-AF65-F5344CB8AC3E}">
        <p14:creationId xmlns:p14="http://schemas.microsoft.com/office/powerpoint/2010/main" val="709478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43D912-FE8A-4965-80C9-4932FB30FA54}"/>
              </a:ext>
            </a:extLst>
          </p:cNvPr>
          <p:cNvSpPr>
            <a:spLocks noGrp="1"/>
          </p:cNvSpPr>
          <p:nvPr>
            <p:ph type="title"/>
          </p:nvPr>
        </p:nvSpPr>
        <p:spPr>
          <a:xfrm>
            <a:off x="838200" y="365125"/>
            <a:ext cx="10515600" cy="1034184"/>
          </a:xfrm>
        </p:spPr>
        <p:txBody>
          <a:bodyPr>
            <a:normAutofit/>
          </a:bodyPr>
          <a:lstStyle/>
          <a:p>
            <a:r>
              <a:rPr lang="en-US" sz="4000" b="1" cap="all" dirty="0">
                <a:solidFill>
                  <a:prstClr val="black"/>
                </a:solidFill>
                <a:latin typeface="Aharoni" panose="02010803020104030203" pitchFamily="2" charset="-79"/>
                <a:cs typeface="Aharoni" panose="02010803020104030203" pitchFamily="2" charset="-79"/>
              </a:rPr>
              <a:t>Jcha Purchase categories</a:t>
            </a:r>
            <a:endParaRPr lang="en-US" sz="4000" b="1" dirty="0">
              <a:latin typeface="Aharoni" panose="02010803020104030203" pitchFamily="2" charset="-79"/>
              <a:cs typeface="Aharoni" panose="02010803020104030203" pitchFamily="2" charset="-79"/>
            </a:endParaRPr>
          </a:p>
        </p:txBody>
      </p:sp>
      <p:sp>
        <p:nvSpPr>
          <p:cNvPr id="8" name="Content Placeholder 7">
            <a:extLst>
              <a:ext uri="{FF2B5EF4-FFF2-40B4-BE49-F238E27FC236}">
                <a16:creationId xmlns:a16="http://schemas.microsoft.com/office/drawing/2014/main" xmlns="" id="{8676CD7D-8605-41CB-83D5-7AF3C06D75E6}"/>
              </a:ext>
            </a:extLst>
          </p:cNvPr>
          <p:cNvSpPr>
            <a:spLocks noGrp="1"/>
          </p:cNvSpPr>
          <p:nvPr>
            <p:ph sz="half" idx="1"/>
          </p:nvPr>
        </p:nvSpPr>
        <p:spPr>
          <a:xfrm>
            <a:off x="838200" y="1399309"/>
            <a:ext cx="5181600" cy="4777654"/>
          </a:xfrm>
        </p:spPr>
        <p:txBody>
          <a:bodyPr>
            <a:normAutofit fontScale="77500" lnSpcReduction="20000"/>
          </a:bodyPr>
          <a:lstStyle/>
          <a:p>
            <a:pPr marL="0" indent="0" eaLnBrk="1" hangingPunct="1">
              <a:buClr>
                <a:srgbClr val="CC0000"/>
              </a:buClr>
              <a:buFont typeface="Wingdings" panose="05000000000000000000" pitchFamily="2" charset="2"/>
              <a:buNone/>
              <a:defRPr/>
            </a:pPr>
            <a:r>
              <a:rPr lang="en-US" altLang="en-US" sz="2800" b="1" dirty="0">
                <a:solidFill>
                  <a:srgbClr val="000000"/>
                </a:solidFill>
                <a:effectLst>
                  <a:outerShdw blurRad="38100" dist="38100" dir="2700000" algn="tl">
                    <a:srgbClr val="C0C0C0"/>
                  </a:outerShdw>
                </a:effectLst>
              </a:rPr>
              <a:t>SUPPLIES/EQUIPMENT</a:t>
            </a:r>
          </a:p>
          <a:p>
            <a:pPr eaLnBrk="1" hangingPunct="1">
              <a:buClr>
                <a:srgbClr val="CC0000"/>
              </a:buClr>
              <a:buFont typeface="Courier New" panose="02070309020205020404" pitchFamily="49" charset="0"/>
              <a:buChar char="o"/>
              <a:defRPr/>
            </a:pPr>
            <a:r>
              <a:rPr lang="en-US" altLang="en-US" sz="2800" dirty="0">
                <a:solidFill>
                  <a:srgbClr val="000000"/>
                </a:solidFill>
              </a:rPr>
              <a:t>Appliances</a:t>
            </a:r>
          </a:p>
          <a:p>
            <a:pPr eaLnBrk="1" hangingPunct="1">
              <a:buClr>
                <a:srgbClr val="CC0000"/>
              </a:buClr>
              <a:buFont typeface="Courier New" panose="02070309020205020404" pitchFamily="49" charset="0"/>
              <a:buChar char="o"/>
              <a:defRPr/>
            </a:pPr>
            <a:r>
              <a:rPr lang="en-US" altLang="en-US" sz="2800" dirty="0">
                <a:solidFill>
                  <a:srgbClr val="000000"/>
                </a:solidFill>
              </a:rPr>
              <a:t>Cabinets &amp; Countertops</a:t>
            </a:r>
          </a:p>
          <a:p>
            <a:pPr eaLnBrk="1" hangingPunct="1">
              <a:buClr>
                <a:srgbClr val="CC0000"/>
              </a:buClr>
              <a:buFont typeface="Courier New" panose="02070309020205020404" pitchFamily="49" charset="0"/>
              <a:buChar char="o"/>
              <a:defRPr/>
            </a:pPr>
            <a:r>
              <a:rPr lang="en-US" altLang="en-US" sz="2800" dirty="0">
                <a:solidFill>
                  <a:srgbClr val="000000"/>
                </a:solidFill>
              </a:rPr>
              <a:t>Electrical Supplies</a:t>
            </a:r>
          </a:p>
          <a:p>
            <a:pPr eaLnBrk="1" hangingPunct="1">
              <a:buClr>
                <a:srgbClr val="CC0000"/>
              </a:buClr>
              <a:buFont typeface="Courier New" panose="02070309020205020404" pitchFamily="49" charset="0"/>
              <a:buChar char="o"/>
              <a:defRPr/>
            </a:pPr>
            <a:r>
              <a:rPr lang="en-US" altLang="en-US" sz="2800" dirty="0">
                <a:solidFill>
                  <a:srgbClr val="000000"/>
                </a:solidFill>
              </a:rPr>
              <a:t>Exterminating</a:t>
            </a:r>
          </a:p>
          <a:p>
            <a:pPr eaLnBrk="1" hangingPunct="1">
              <a:buClr>
                <a:srgbClr val="CC0000"/>
              </a:buClr>
              <a:buFont typeface="Courier New" panose="02070309020205020404" pitchFamily="49" charset="0"/>
              <a:buChar char="o"/>
              <a:defRPr/>
            </a:pPr>
            <a:r>
              <a:rPr lang="en-US" altLang="en-US" sz="2800" dirty="0">
                <a:solidFill>
                  <a:srgbClr val="000000"/>
                </a:solidFill>
              </a:rPr>
              <a:t>Flooring Supplies</a:t>
            </a:r>
          </a:p>
          <a:p>
            <a:pPr eaLnBrk="1" hangingPunct="1">
              <a:buClr>
                <a:srgbClr val="CC0000"/>
              </a:buClr>
              <a:buFont typeface="Courier New" panose="02070309020205020404" pitchFamily="49" charset="0"/>
              <a:buChar char="o"/>
              <a:defRPr/>
            </a:pPr>
            <a:r>
              <a:rPr lang="en-US" altLang="en-US" sz="2800" dirty="0">
                <a:solidFill>
                  <a:srgbClr val="000000"/>
                </a:solidFill>
              </a:rPr>
              <a:t>Janitorial Supplies</a:t>
            </a:r>
          </a:p>
          <a:p>
            <a:pPr eaLnBrk="1" hangingPunct="1">
              <a:buClr>
                <a:srgbClr val="CC0000"/>
              </a:buClr>
              <a:buFont typeface="Courier New" panose="02070309020205020404" pitchFamily="49" charset="0"/>
              <a:buChar char="o"/>
              <a:defRPr/>
            </a:pPr>
            <a:r>
              <a:rPr lang="en-US" altLang="en-US" sz="2800" dirty="0">
                <a:solidFill>
                  <a:srgbClr val="000000"/>
                </a:solidFill>
              </a:rPr>
              <a:t>Locks &amp; Door Hardware</a:t>
            </a:r>
          </a:p>
          <a:p>
            <a:pPr eaLnBrk="1" hangingPunct="1">
              <a:buClr>
                <a:srgbClr val="CC0000"/>
              </a:buClr>
              <a:buFont typeface="Courier New" panose="02070309020205020404" pitchFamily="49" charset="0"/>
              <a:buChar char="o"/>
              <a:defRPr/>
            </a:pPr>
            <a:r>
              <a:rPr lang="en-US" altLang="en-US" sz="2800" dirty="0">
                <a:solidFill>
                  <a:srgbClr val="000000"/>
                </a:solidFill>
              </a:rPr>
              <a:t>Office Supplies</a:t>
            </a:r>
          </a:p>
          <a:p>
            <a:pPr eaLnBrk="1" hangingPunct="1">
              <a:buClr>
                <a:srgbClr val="CC0000"/>
              </a:buClr>
              <a:buFont typeface="Courier New" panose="02070309020205020404" pitchFamily="49" charset="0"/>
              <a:buChar char="o"/>
              <a:defRPr/>
            </a:pPr>
            <a:r>
              <a:rPr lang="en-US" altLang="en-US" sz="2800" dirty="0">
                <a:solidFill>
                  <a:srgbClr val="000000"/>
                </a:solidFill>
              </a:rPr>
              <a:t>Plumbing Supplies</a:t>
            </a:r>
          </a:p>
          <a:p>
            <a:pPr eaLnBrk="1" hangingPunct="1">
              <a:buClr>
                <a:srgbClr val="CC0000"/>
              </a:buClr>
              <a:buFont typeface="Courier New" panose="02070309020205020404" pitchFamily="49" charset="0"/>
              <a:buChar char="o"/>
              <a:defRPr/>
            </a:pPr>
            <a:r>
              <a:rPr lang="en-US" altLang="en-US" sz="2800" dirty="0">
                <a:solidFill>
                  <a:srgbClr val="000000"/>
                </a:solidFill>
              </a:rPr>
              <a:t>Copiers</a:t>
            </a:r>
          </a:p>
          <a:p>
            <a:pPr eaLnBrk="1" hangingPunct="1">
              <a:buClr>
                <a:srgbClr val="CC0000"/>
              </a:buClr>
              <a:buFont typeface="Courier New" panose="02070309020205020404" pitchFamily="49" charset="0"/>
              <a:buChar char="o"/>
              <a:defRPr/>
            </a:pPr>
            <a:r>
              <a:rPr lang="en-US" altLang="en-US" sz="2800" dirty="0">
                <a:solidFill>
                  <a:srgbClr val="000000"/>
                </a:solidFill>
              </a:rPr>
              <a:t>Safety </a:t>
            </a:r>
            <a:r>
              <a:rPr lang="en-US" altLang="en-US" sz="2800" dirty="0" smtClean="0">
                <a:solidFill>
                  <a:srgbClr val="000000"/>
                </a:solidFill>
              </a:rPr>
              <a:t>etc.</a:t>
            </a:r>
            <a:endParaRPr lang="en-US" altLang="en-US" sz="2800" dirty="0">
              <a:solidFill>
                <a:srgbClr val="000000"/>
              </a:solidFill>
            </a:endParaRPr>
          </a:p>
          <a:p>
            <a:endParaRPr lang="en-US" dirty="0"/>
          </a:p>
        </p:txBody>
      </p:sp>
      <p:sp>
        <p:nvSpPr>
          <p:cNvPr id="9" name="Content Placeholder 8">
            <a:extLst>
              <a:ext uri="{FF2B5EF4-FFF2-40B4-BE49-F238E27FC236}">
                <a16:creationId xmlns:a16="http://schemas.microsoft.com/office/drawing/2014/main" xmlns="" id="{15DE8D44-6257-4AE2-8514-933467E30266}"/>
              </a:ext>
            </a:extLst>
          </p:cNvPr>
          <p:cNvSpPr>
            <a:spLocks noGrp="1"/>
          </p:cNvSpPr>
          <p:nvPr>
            <p:ph sz="half" idx="2"/>
          </p:nvPr>
        </p:nvSpPr>
        <p:spPr>
          <a:xfrm>
            <a:off x="6172200" y="1496291"/>
            <a:ext cx="5181600" cy="4680672"/>
          </a:xfrm>
        </p:spPr>
        <p:txBody>
          <a:bodyPr>
            <a:normAutofit fontScale="77500" lnSpcReduction="20000"/>
          </a:bodyPr>
          <a:lstStyle/>
          <a:p>
            <a:pPr marL="0" indent="0" eaLnBrk="1" hangingPunct="1">
              <a:buFont typeface="Wingdings" panose="05000000000000000000" pitchFamily="2" charset="2"/>
              <a:buNone/>
              <a:defRPr/>
            </a:pPr>
            <a:r>
              <a:rPr lang="en-US" sz="2800" b="1" cap="all" dirty="0">
                <a:effectLst>
                  <a:outerShdw blurRad="38100" dist="38100" dir="2700000" algn="tl">
                    <a:srgbClr val="000000">
                      <a:alpha val="43137"/>
                    </a:srgbClr>
                  </a:outerShdw>
                </a:effectLst>
              </a:rPr>
              <a:t>Services</a:t>
            </a:r>
          </a:p>
          <a:p>
            <a:pPr eaLnBrk="1" hangingPunct="1">
              <a:buFont typeface="Courier New" panose="02070309020205020404" pitchFamily="49" charset="0"/>
              <a:buChar char="o"/>
              <a:defRPr/>
            </a:pPr>
            <a:r>
              <a:rPr lang="en-US" altLang="en-US" sz="2800" dirty="0">
                <a:solidFill>
                  <a:srgbClr val="000000"/>
                </a:solidFill>
              </a:rPr>
              <a:t>Accounting/Audit</a:t>
            </a:r>
          </a:p>
          <a:p>
            <a:pPr eaLnBrk="1" hangingPunct="1">
              <a:buFont typeface="Courier New" panose="02070309020205020404" pitchFamily="49" charset="0"/>
              <a:buChar char="o"/>
              <a:defRPr/>
            </a:pPr>
            <a:r>
              <a:rPr lang="en-US" altLang="en-US" sz="2800" dirty="0">
                <a:solidFill>
                  <a:srgbClr val="000000"/>
                </a:solidFill>
              </a:rPr>
              <a:t>Architectural</a:t>
            </a:r>
          </a:p>
          <a:p>
            <a:pPr eaLnBrk="1" hangingPunct="1">
              <a:buFont typeface="Courier New" panose="02070309020205020404" pitchFamily="49" charset="0"/>
              <a:buChar char="o"/>
              <a:defRPr/>
            </a:pPr>
            <a:r>
              <a:rPr lang="en-US" altLang="en-US" sz="2800" dirty="0">
                <a:solidFill>
                  <a:srgbClr val="000000"/>
                </a:solidFill>
              </a:rPr>
              <a:t>Background Checks</a:t>
            </a:r>
          </a:p>
          <a:p>
            <a:pPr eaLnBrk="1" hangingPunct="1">
              <a:buFont typeface="Courier New" panose="02070309020205020404" pitchFamily="49" charset="0"/>
              <a:buChar char="o"/>
              <a:defRPr/>
            </a:pPr>
            <a:r>
              <a:rPr lang="en-US" altLang="en-US" sz="2800" dirty="0">
                <a:solidFill>
                  <a:srgbClr val="000000"/>
                </a:solidFill>
              </a:rPr>
              <a:t>Computer Hardware &amp; Software</a:t>
            </a:r>
          </a:p>
          <a:p>
            <a:pPr eaLnBrk="1" hangingPunct="1">
              <a:buFont typeface="Courier New" panose="02070309020205020404" pitchFamily="49" charset="0"/>
              <a:buChar char="o"/>
              <a:defRPr/>
            </a:pPr>
            <a:r>
              <a:rPr lang="en-US" altLang="en-US" sz="2800" dirty="0">
                <a:solidFill>
                  <a:srgbClr val="000000"/>
                </a:solidFill>
              </a:rPr>
              <a:t>Construction</a:t>
            </a:r>
          </a:p>
          <a:p>
            <a:pPr eaLnBrk="1" hangingPunct="1">
              <a:buFont typeface="Courier New" panose="02070309020205020404" pitchFamily="49" charset="0"/>
              <a:buChar char="o"/>
              <a:defRPr/>
            </a:pPr>
            <a:r>
              <a:rPr lang="en-US" altLang="en-US" sz="2800" dirty="0">
                <a:solidFill>
                  <a:srgbClr val="000000"/>
                </a:solidFill>
              </a:rPr>
              <a:t>Elevator Maintenance</a:t>
            </a:r>
          </a:p>
          <a:p>
            <a:pPr eaLnBrk="1" hangingPunct="1">
              <a:buFont typeface="Courier New" panose="02070309020205020404" pitchFamily="49" charset="0"/>
              <a:buChar char="o"/>
              <a:defRPr/>
            </a:pPr>
            <a:r>
              <a:rPr lang="en-US" sz="2800" dirty="0">
                <a:solidFill>
                  <a:srgbClr val="000000"/>
                </a:solidFill>
              </a:rPr>
              <a:t>Engineering</a:t>
            </a:r>
          </a:p>
          <a:p>
            <a:pPr eaLnBrk="1" hangingPunct="1">
              <a:buFont typeface="Courier New" panose="02070309020205020404" pitchFamily="49" charset="0"/>
              <a:buChar char="o"/>
              <a:defRPr/>
            </a:pPr>
            <a:r>
              <a:rPr lang="en-US" sz="2800" dirty="0">
                <a:solidFill>
                  <a:srgbClr val="000000"/>
                </a:solidFill>
              </a:rPr>
              <a:t>Fire Alarm</a:t>
            </a:r>
          </a:p>
          <a:p>
            <a:pPr eaLnBrk="1" hangingPunct="1">
              <a:buFont typeface="Courier New" panose="02070309020205020404" pitchFamily="49" charset="0"/>
              <a:buChar char="o"/>
              <a:defRPr/>
            </a:pPr>
            <a:r>
              <a:rPr lang="en-US" sz="2800" dirty="0">
                <a:solidFill>
                  <a:srgbClr val="000000"/>
                </a:solidFill>
              </a:rPr>
              <a:t>Insurance</a:t>
            </a:r>
          </a:p>
          <a:p>
            <a:pPr eaLnBrk="1" hangingPunct="1">
              <a:buFont typeface="Courier New" panose="02070309020205020404" pitchFamily="49" charset="0"/>
              <a:buChar char="o"/>
              <a:defRPr/>
            </a:pPr>
            <a:r>
              <a:rPr lang="en-US" sz="2800" dirty="0">
                <a:solidFill>
                  <a:srgbClr val="000000"/>
                </a:solidFill>
              </a:rPr>
              <a:t>Legal</a:t>
            </a:r>
          </a:p>
          <a:p>
            <a:pPr eaLnBrk="1" hangingPunct="1">
              <a:buFont typeface="Courier New" panose="02070309020205020404" pitchFamily="49" charset="0"/>
              <a:buChar char="o"/>
              <a:defRPr/>
            </a:pPr>
            <a:r>
              <a:rPr lang="en-US" sz="2800" dirty="0">
                <a:solidFill>
                  <a:srgbClr val="000000"/>
                </a:solidFill>
              </a:rPr>
              <a:t>Motor Repair</a:t>
            </a:r>
          </a:p>
          <a:p>
            <a:pPr eaLnBrk="1" hangingPunct="1">
              <a:buFont typeface="Courier New" panose="02070309020205020404" pitchFamily="49" charset="0"/>
              <a:buChar char="o"/>
              <a:defRPr/>
            </a:pPr>
            <a:r>
              <a:rPr lang="en-US" sz="2800" b="1" dirty="0">
                <a:solidFill>
                  <a:schemeClr val="accent2"/>
                </a:solidFill>
              </a:rPr>
              <a:t>Development, </a:t>
            </a:r>
            <a:r>
              <a:rPr lang="en-US" sz="2800" b="1" dirty="0" smtClean="0">
                <a:solidFill>
                  <a:schemeClr val="accent2"/>
                </a:solidFill>
              </a:rPr>
              <a:t>etc.</a:t>
            </a:r>
            <a:endParaRPr lang="en-US" sz="2800" b="1" dirty="0">
              <a:solidFill>
                <a:schemeClr val="accent2"/>
              </a:solidFill>
            </a:endParaRPr>
          </a:p>
          <a:p>
            <a:endParaRPr lang="en-US" dirty="0"/>
          </a:p>
        </p:txBody>
      </p:sp>
      <p:pic>
        <p:nvPicPr>
          <p:cNvPr id="7" name="Picture 6">
            <a:extLst>
              <a:ext uri="{FF2B5EF4-FFF2-40B4-BE49-F238E27FC236}">
                <a16:creationId xmlns:a16="http://schemas.microsoft.com/office/drawing/2014/main" xmlns="" id="{C8B0018C-BD2F-4C26-B8D4-F3869F7438C0}"/>
              </a:ext>
            </a:extLst>
          </p:cNvPr>
          <p:cNvPicPr>
            <a:picLocks noChangeAspect="1"/>
          </p:cNvPicPr>
          <p:nvPr/>
        </p:nvPicPr>
        <p:blipFill>
          <a:blip r:embed="rId2"/>
          <a:stretch>
            <a:fillRect/>
          </a:stretch>
        </p:blipFill>
        <p:spPr>
          <a:xfrm>
            <a:off x="8965681" y="5535029"/>
            <a:ext cx="2632761" cy="891741"/>
          </a:xfrm>
          <a:prstGeom prst="rect">
            <a:avLst/>
          </a:prstGeom>
        </p:spPr>
      </p:pic>
    </p:spTree>
    <p:extLst>
      <p:ext uri="{BB962C8B-B14F-4D97-AF65-F5344CB8AC3E}">
        <p14:creationId xmlns:p14="http://schemas.microsoft.com/office/powerpoint/2010/main" val="22015043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1019</TotalTime>
  <Words>1449</Words>
  <Application>Microsoft Office PowerPoint</Application>
  <PresentationFormat>Widescreen</PresentationFormat>
  <Paragraphs>139</Paragraphs>
  <Slides>19</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Aharoni</vt:lpstr>
      <vt:lpstr>Arial</vt:lpstr>
      <vt:lpstr>Calibri</vt:lpstr>
      <vt:lpstr>Calibri Light</vt:lpstr>
      <vt:lpstr>Courier New</vt:lpstr>
      <vt:lpstr>Gill Sans MT</vt:lpstr>
      <vt:lpstr>Times New Roman</vt:lpstr>
      <vt:lpstr>Verdana</vt:lpstr>
      <vt:lpstr>Wingdings</vt:lpstr>
      <vt:lpstr>Office Theme</vt:lpstr>
      <vt:lpstr>Holland Gardens Resident Meeting Procurement Process OVERVIEW</vt:lpstr>
      <vt:lpstr>AGENDA</vt:lpstr>
      <vt:lpstr>PROJECT STATUS</vt:lpstr>
      <vt:lpstr>JERSEY AVE LIGHT RAIL REDEVELOPMENT PLAN</vt:lpstr>
      <vt:lpstr>PowerPoint Presentation</vt:lpstr>
      <vt:lpstr> OVERVIEW OF PROCUREMENT PROCESS FOR PROPERTY DEVELOPMENT  presented by KENNETH PINNOCK, JR., JCHA Purchasing Agent / QPA</vt:lpstr>
      <vt:lpstr>OVERVIEW OF JCHA PROCUREMENT PROCESS FOR PROPERTY DEVELOPMENT</vt:lpstr>
      <vt:lpstr>JCHA PROCUREMENT POLICY GUIDED BY  LAW &amp; REGULATION</vt:lpstr>
      <vt:lpstr>Jcha Purchase categories</vt:lpstr>
      <vt:lpstr>PROCUREMENT METHODS</vt:lpstr>
      <vt:lpstr>PUBLIC BIDS vs  COMPETITIVE CONTRACTING (RFPs) </vt:lpstr>
      <vt:lpstr>COMMON USE OF RFPs</vt:lpstr>
      <vt:lpstr>PROCUREMENT PROCESS FOR  MIXED-FINANCE DEVELOPMENT</vt:lpstr>
      <vt:lpstr>SAMPLE RFP EVALUATION CRITERIA</vt:lpstr>
      <vt:lpstr>RFP EVALUATION COMMITTEE</vt:lpstr>
      <vt:lpstr>DEVELOPMENT Evaluation committee MEMBERS serve as agents of the jcha</vt:lpstr>
      <vt:lpstr>Confidentiality During Procurement Process</vt:lpstr>
      <vt:lpstr>HOLLAND GARDENS EVALUATION COMMITTEE RESIDENT PARTICIPATION</vt:lpstr>
      <vt:lpstr>Q &amp; A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Holland Gardens Resident meeting: hcvp q&amp;A</dc:title>
  <dc:creator>Elisheva Davidoff</dc:creator>
  <cp:lastModifiedBy>Vivian Brady-Phillips</cp:lastModifiedBy>
  <cp:revision>58</cp:revision>
  <dcterms:created xsi:type="dcterms:W3CDTF">2020-12-01T21:45:24Z</dcterms:created>
  <dcterms:modified xsi:type="dcterms:W3CDTF">2021-05-03T19:49:14Z</dcterms:modified>
</cp:coreProperties>
</file>